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4" r:id="rId5"/>
    <p:sldId id="259" r:id="rId6"/>
    <p:sldId id="260" r:id="rId7"/>
    <p:sldId id="263" r:id="rId8"/>
    <p:sldId id="261" r:id="rId9"/>
    <p:sldId id="262" r:id="rId10"/>
    <p:sldId id="267" r:id="rId11"/>
    <p:sldId id="293" r:id="rId12"/>
    <p:sldId id="264" r:id="rId13"/>
    <p:sldId id="292" r:id="rId14"/>
    <p:sldId id="265" r:id="rId15"/>
    <p:sldId id="291" r:id="rId16"/>
    <p:sldId id="266" r:id="rId17"/>
    <p:sldId id="269" r:id="rId18"/>
    <p:sldId id="290" r:id="rId19"/>
    <p:sldId id="268" r:id="rId20"/>
    <p:sldId id="270" r:id="rId21"/>
    <p:sldId id="272" r:id="rId22"/>
    <p:sldId id="288" r:id="rId23"/>
    <p:sldId id="285" r:id="rId24"/>
    <p:sldId id="271" r:id="rId25"/>
    <p:sldId id="289" r:id="rId26"/>
    <p:sldId id="273" r:id="rId27"/>
    <p:sldId id="287" r:id="rId28"/>
    <p:sldId id="274" r:id="rId29"/>
    <p:sldId id="286" r:id="rId30"/>
    <p:sldId id="277" r:id="rId31"/>
    <p:sldId id="276" r:id="rId32"/>
    <p:sldId id="275" r:id="rId33"/>
    <p:sldId id="278" r:id="rId34"/>
    <p:sldId id="279" r:id="rId35"/>
    <p:sldId id="284" r:id="rId36"/>
    <p:sldId id="282" r:id="rId37"/>
    <p:sldId id="280" r:id="rId38"/>
    <p:sldId id="281" r:id="rId39"/>
    <p:sldId id="283" r:id="rId40"/>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902BD79-0027-4384-8283-A4D752835302}"/>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F3B3E4DE-DAC1-450D-8BFD-EBA44222B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83F87FB9-F2B1-4621-8090-D5B9F1DCB78D}"/>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5" name="Substituent subsol 4">
            <a:extLst>
              <a:ext uri="{FF2B5EF4-FFF2-40B4-BE49-F238E27FC236}">
                <a16:creationId xmlns:a16="http://schemas.microsoft.com/office/drawing/2014/main" id="{77DA1FFE-C7D6-45F2-AB42-141EB8260B94}"/>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6DD4A0AD-3A43-479E-BBE9-82E8CC86A47F}"/>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3327737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8D634DD-FE55-4476-AECF-8A500BEEC8B4}"/>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4BDD1839-D0E4-45C7-9FD7-4680D4766DF8}"/>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C3ED2B39-9D09-494E-A073-E278A81CF626}"/>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5" name="Substituent subsol 4">
            <a:extLst>
              <a:ext uri="{FF2B5EF4-FFF2-40B4-BE49-F238E27FC236}">
                <a16:creationId xmlns:a16="http://schemas.microsoft.com/office/drawing/2014/main" id="{E2377E24-454A-493E-A1C6-26B560377B2F}"/>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9E6332D4-CAFF-4C78-B3C3-174D77A66D15}"/>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2945199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7D55FCD-AA5D-4409-8E10-6C53D26E4873}"/>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7BA99CC1-AFFA-40B2-B47C-2DF4480CE3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D0629916-AD86-4D75-9A55-A980883737EC}"/>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5" name="Substituent subsol 4">
            <a:extLst>
              <a:ext uri="{FF2B5EF4-FFF2-40B4-BE49-F238E27FC236}">
                <a16:creationId xmlns:a16="http://schemas.microsoft.com/office/drawing/2014/main" id="{632402E9-22EB-440C-AE7D-250C74061B0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7F23CF9B-C794-4732-8BD1-2EC319F4F5EF}"/>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1639841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A6796F2-4C78-4842-989F-35F958384322}"/>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684D8149-0992-488D-BA70-EB788E02D86E}"/>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3B98AF67-34DB-432F-B27A-F0C491AEE312}"/>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8C8E2854-B056-4D17-AD6A-CCB9B8CBFE61}"/>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6" name="Substituent subsol 5">
            <a:extLst>
              <a:ext uri="{FF2B5EF4-FFF2-40B4-BE49-F238E27FC236}">
                <a16:creationId xmlns:a16="http://schemas.microsoft.com/office/drawing/2014/main" id="{0BF0CB91-2341-4656-8B25-4859C660B7DE}"/>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BCE1DDB7-0EC6-407F-BD83-17586A0C2B77}"/>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222537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C870BC7-392F-4A81-8FA3-5963400C6CDB}"/>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DBCEFD99-A30C-4908-8E61-D4FB0D13A7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6E97738D-6CAC-4690-977E-5C7B36DB0602}"/>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F2809752-08B1-4CFC-AF65-7A66562ADB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64D564CA-49B8-42E1-9A80-3E3939535344}"/>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9D754A46-D831-4C4F-B728-0DE12BA8D65B}"/>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8" name="Substituent subsol 7">
            <a:extLst>
              <a:ext uri="{FF2B5EF4-FFF2-40B4-BE49-F238E27FC236}">
                <a16:creationId xmlns:a16="http://schemas.microsoft.com/office/drawing/2014/main" id="{F048AF33-8442-4EA2-A0B0-ED05574F3CC7}"/>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BF45488E-BFFA-4EF1-9C59-843991C4DD84}"/>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1515302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C55E231-9839-4E54-A87E-C47DD4EFA17A}"/>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88D544B7-7B70-4F03-A68A-4CBDF8BE4AF3}"/>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4" name="Substituent subsol 3">
            <a:extLst>
              <a:ext uri="{FF2B5EF4-FFF2-40B4-BE49-F238E27FC236}">
                <a16:creationId xmlns:a16="http://schemas.microsoft.com/office/drawing/2014/main" id="{A05EBACC-5852-4557-8241-3248F5DBBA13}"/>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D9608F71-4F3B-4F6C-8FF7-A2F3D92A3853}"/>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2563320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3495DD01-B0F7-4E2A-867B-7C3A93883000}"/>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3" name="Substituent subsol 2">
            <a:extLst>
              <a:ext uri="{FF2B5EF4-FFF2-40B4-BE49-F238E27FC236}">
                <a16:creationId xmlns:a16="http://schemas.microsoft.com/office/drawing/2014/main" id="{0E4A1F1B-B784-45A5-B42B-0E6557441898}"/>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20D1BD17-27FF-477A-B1E5-D5B5067BA20B}"/>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4102946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B6DF4B-A628-4248-BFD6-9768FF18E599}"/>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3687307D-9CCD-4026-867F-83C1633DA8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72AEFE99-05A4-4632-BB01-4D490E6C5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81D3AA9C-592A-430D-BC0B-262347D474B4}"/>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6" name="Substituent subsol 5">
            <a:extLst>
              <a:ext uri="{FF2B5EF4-FFF2-40B4-BE49-F238E27FC236}">
                <a16:creationId xmlns:a16="http://schemas.microsoft.com/office/drawing/2014/main" id="{C1391E02-F7F1-4BD8-98AA-8A99CE89EBF6}"/>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C4EF15B7-04B7-4A4A-BD0B-C459EC3925F9}"/>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319537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0DDA752-7C52-46FC-A800-E33FA59728AC}"/>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D851FF4B-034B-45BB-AE61-4C0A29F7F8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28A9B2CE-FD67-48F8-B58E-BE666B8DC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0568A35E-6CED-4C0C-9C96-1EB32CBCAE83}"/>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6" name="Substituent subsol 5">
            <a:extLst>
              <a:ext uri="{FF2B5EF4-FFF2-40B4-BE49-F238E27FC236}">
                <a16:creationId xmlns:a16="http://schemas.microsoft.com/office/drawing/2014/main" id="{40F0CA92-22AC-473A-A238-57783024ECB4}"/>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FE024E53-74A1-430C-A734-48E0338ADE17}"/>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2267871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155A866-BBB4-4177-8587-47D7695ADF35}"/>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480E1041-1440-4A86-9B21-61D69E994634}"/>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F76E551A-749F-4E56-8EF7-E661E2D4D39C}"/>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5" name="Substituent subsol 4">
            <a:extLst>
              <a:ext uri="{FF2B5EF4-FFF2-40B4-BE49-F238E27FC236}">
                <a16:creationId xmlns:a16="http://schemas.microsoft.com/office/drawing/2014/main" id="{8CFA07BB-BEA7-4858-8BBF-EC125113212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BF239488-5C13-4A6C-9D1F-46B49C54DCF7}"/>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931241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180E2E35-B058-4374-A7BE-1BDA7F14C99E}"/>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533FBDEB-60D0-470A-8767-B48F48690237}"/>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9C5E5C7D-936F-49DF-987A-DE3BBBB3EC3E}"/>
              </a:ext>
            </a:extLst>
          </p:cNvPr>
          <p:cNvSpPr>
            <a:spLocks noGrp="1"/>
          </p:cNvSpPr>
          <p:nvPr>
            <p:ph type="dt" sz="half" idx="10"/>
          </p:nvPr>
        </p:nvSpPr>
        <p:spPr/>
        <p:txBody>
          <a:bodyPr/>
          <a:lstStyle/>
          <a:p>
            <a:fld id="{826A9947-24DA-47B0-8577-ED1E185DB8ED}" type="datetimeFigureOut">
              <a:rPr lang="ro-RO" smtClean="0"/>
              <a:t>08.05.2020</a:t>
            </a:fld>
            <a:endParaRPr lang="ro-RO"/>
          </a:p>
        </p:txBody>
      </p:sp>
      <p:sp>
        <p:nvSpPr>
          <p:cNvPr id="5" name="Substituent subsol 4">
            <a:extLst>
              <a:ext uri="{FF2B5EF4-FFF2-40B4-BE49-F238E27FC236}">
                <a16:creationId xmlns:a16="http://schemas.microsoft.com/office/drawing/2014/main" id="{D08E9897-F36F-4FCF-B828-1A176B3F4C67}"/>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4B6E413D-1C1C-4085-8648-F5BA36FA8A94}"/>
              </a:ext>
            </a:extLst>
          </p:cNvPr>
          <p:cNvSpPr>
            <a:spLocks noGrp="1"/>
          </p:cNvSpPr>
          <p:nvPr>
            <p:ph type="sldNum" sz="quarter" idx="12"/>
          </p:nvPr>
        </p:nvSpPr>
        <p:spPr/>
        <p:txBody>
          <a:bodyPr/>
          <a:lstStyle/>
          <a:p>
            <a:fld id="{A8209856-9D43-4C53-8F77-DF140F5FC98F}" type="slidenum">
              <a:rPr lang="ro-RO" smtClean="0"/>
              <a:t>‹#›</a:t>
            </a:fld>
            <a:endParaRPr lang="ro-RO"/>
          </a:p>
        </p:txBody>
      </p:sp>
    </p:spTree>
    <p:extLst>
      <p:ext uri="{BB962C8B-B14F-4D97-AF65-F5344CB8AC3E}">
        <p14:creationId xmlns:p14="http://schemas.microsoft.com/office/powerpoint/2010/main" val="146862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DC0BADCF-6F63-4601-933E-B5DA02BD42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EACD1C57-4320-4673-8BBB-A2FD7389B3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7E3669ED-EDDF-4415-B54B-3D2CCD6F43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A9947-24DA-47B0-8577-ED1E185DB8ED}" type="datetimeFigureOut">
              <a:rPr lang="ro-RO" smtClean="0"/>
              <a:t>08.05.2020</a:t>
            </a:fld>
            <a:endParaRPr lang="ro-RO"/>
          </a:p>
        </p:txBody>
      </p:sp>
      <p:sp>
        <p:nvSpPr>
          <p:cNvPr id="5" name="Substituent subsol 4">
            <a:extLst>
              <a:ext uri="{FF2B5EF4-FFF2-40B4-BE49-F238E27FC236}">
                <a16:creationId xmlns:a16="http://schemas.microsoft.com/office/drawing/2014/main" id="{DDB8572B-E024-466A-9994-61B6FA15C4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FC4173B9-789B-4360-9651-D90685FD57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209856-9D43-4C53-8F77-DF140F5FC98F}" type="slidenum">
              <a:rPr lang="ro-RO" smtClean="0"/>
              <a:t>‹#›</a:t>
            </a:fld>
            <a:endParaRPr lang="ro-RO"/>
          </a:p>
        </p:txBody>
      </p:sp>
    </p:spTree>
    <p:extLst>
      <p:ext uri="{BB962C8B-B14F-4D97-AF65-F5344CB8AC3E}">
        <p14:creationId xmlns:p14="http://schemas.microsoft.com/office/powerpoint/2010/main" val="3953055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r>
              <a:rPr lang="ro-RO" b="1" dirty="0">
                <a:effectLst>
                  <a:outerShdw blurRad="38100" dist="38100" dir="2700000" algn="tl">
                    <a:srgbClr val="000000">
                      <a:alpha val="43137"/>
                    </a:srgbClr>
                  </a:outerShdw>
                </a:effectLst>
              </a:rPr>
              <a:t>LECȚIA 5</a:t>
            </a:r>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1524000" y="2322823"/>
            <a:ext cx="9144000" cy="3693664"/>
          </a:xfrm>
        </p:spPr>
        <p:txBody>
          <a:bodyPr/>
          <a:lstStyle/>
          <a:p>
            <a:r>
              <a:rPr lang="ro-RO" sz="4000" dirty="0">
                <a:effectLst>
                  <a:outerShdw blurRad="38100" dist="38100" dir="2700000" algn="tl">
                    <a:srgbClr val="000000">
                      <a:alpha val="43137"/>
                    </a:srgbClr>
                  </a:outerShdw>
                </a:effectLst>
              </a:rPr>
              <a:t>CONDUCEREA PREVENTIVĂ</a:t>
            </a:r>
          </a:p>
          <a:p>
            <a:r>
              <a:rPr lang="ro-RO" sz="4000" dirty="0">
                <a:effectLst>
                  <a:outerShdw blurRad="38100" dist="38100" dir="2700000" algn="tl">
                    <a:srgbClr val="000000">
                      <a:alpha val="43137"/>
                    </a:srgbClr>
                  </a:outerShdw>
                </a:effectLst>
              </a:rPr>
              <a:t>CONDUCEREA ECOLOGICĂ</a:t>
            </a:r>
          </a:p>
          <a:p>
            <a:r>
              <a:rPr lang="ro-RO" sz="4000" dirty="0">
                <a:effectLst>
                  <a:outerShdw blurRad="38100" dist="38100" dir="2700000" algn="tl">
                    <a:srgbClr val="000000">
                      <a:alpha val="43137"/>
                    </a:srgbClr>
                  </a:outerShdw>
                </a:effectLst>
              </a:rPr>
              <a:t>MECANICĂ</a:t>
            </a:r>
          </a:p>
          <a:p>
            <a:endParaRPr lang="ro-RO" dirty="0"/>
          </a:p>
        </p:txBody>
      </p:sp>
    </p:spTree>
    <p:extLst>
      <p:ext uri="{BB962C8B-B14F-4D97-AF65-F5344CB8AC3E}">
        <p14:creationId xmlns:p14="http://schemas.microsoft.com/office/powerpoint/2010/main" val="1933888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371475" y="457200"/>
            <a:ext cx="11387138" cy="5872163"/>
          </a:xfrm>
        </p:spPr>
        <p:txBody>
          <a:bodyPr>
            <a:normAutofit/>
          </a:bodyPr>
          <a:lstStyle/>
          <a:p>
            <a:r>
              <a:rPr lang="ro-RO" sz="3200" b="1" dirty="0">
                <a:effectLst>
                  <a:outerShdw blurRad="38100" dist="38100" dir="2700000" algn="tl">
                    <a:srgbClr val="000000">
                      <a:alpha val="43137"/>
                    </a:srgbClr>
                  </a:outerShdw>
                </a:effectLst>
              </a:rPr>
              <a:t>Definiția conducerii preventive</a:t>
            </a:r>
          </a:p>
          <a:p>
            <a:endParaRPr lang="ro-RO" sz="3200" b="1" dirty="0">
              <a:effectLst>
                <a:outerShdw blurRad="38100" dist="38100" dir="2700000" algn="tl">
                  <a:srgbClr val="000000">
                    <a:alpha val="43137"/>
                  </a:srgbClr>
                </a:outerShdw>
              </a:effectLst>
            </a:endParaRPr>
          </a:p>
          <a:p>
            <a:pPr marL="457200" indent="-457200" algn="just">
              <a:buFont typeface="Wingdings" panose="05000000000000000000" pitchFamily="2" charset="2"/>
              <a:buChar char="Ø"/>
            </a:pPr>
            <a:r>
              <a:rPr lang="ro-RO" sz="3200" dirty="0"/>
              <a:t> Conducerea preventivă reprezintă comportamentul  participanților la traficul rutier în vederea evitării producerii unui accident rutier prin:</a:t>
            </a:r>
          </a:p>
          <a:p>
            <a:pPr marL="457200" indent="-457200" algn="just">
              <a:buFont typeface="Wingdings" panose="05000000000000000000" pitchFamily="2" charset="2"/>
              <a:buChar char="Ø"/>
            </a:pPr>
            <a:r>
              <a:rPr lang="ro-RO" sz="3200" dirty="0"/>
              <a:t>anticiparea situațiilor care pot genera accidente. </a:t>
            </a:r>
          </a:p>
          <a:p>
            <a:pPr marL="457200" indent="-457200" algn="just">
              <a:buFont typeface="Wingdings" panose="05000000000000000000" pitchFamily="2" charset="2"/>
              <a:buChar char="Ø"/>
            </a:pPr>
            <a:r>
              <a:rPr lang="ro-RO" sz="3200" dirty="0"/>
              <a:t>evitarea acțiunilor incorecte ale celorlalți participanți la trafic.</a:t>
            </a:r>
          </a:p>
          <a:p>
            <a:pPr marL="457200" indent="-457200" algn="just">
              <a:buFont typeface="Wingdings" panose="05000000000000000000" pitchFamily="2" charset="2"/>
              <a:buChar char="Ø"/>
            </a:pPr>
            <a:r>
              <a:rPr lang="ro-RO" sz="3200" dirty="0"/>
              <a:t>adaptarea modului de deplasare la condițiile atmosferice, de vizibilitate, de drum şi de intensitate a fluxului de vehicule.</a:t>
            </a:r>
          </a:p>
        </p:txBody>
      </p:sp>
    </p:spTree>
    <p:extLst>
      <p:ext uri="{BB962C8B-B14F-4D97-AF65-F5344CB8AC3E}">
        <p14:creationId xmlns:p14="http://schemas.microsoft.com/office/powerpoint/2010/main" val="3783156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583096" y="304800"/>
            <a:ext cx="11184834" cy="6255026"/>
          </a:xfrm>
        </p:spPr>
        <p:txBody>
          <a:bodyPr>
            <a:normAutofit/>
          </a:bodyPr>
          <a:lstStyle/>
          <a:p>
            <a:endParaRPr lang="ro-RO" sz="3600" b="1" dirty="0"/>
          </a:p>
          <a:p>
            <a:r>
              <a:rPr lang="ro-RO" sz="3600" b="1" dirty="0"/>
              <a:t>Elementele conducerii preventive </a:t>
            </a:r>
          </a:p>
          <a:p>
            <a:endParaRPr lang="ro-RO" sz="3600" b="1" dirty="0"/>
          </a:p>
          <a:p>
            <a:pPr marL="457200" indent="-457200" algn="just">
              <a:buAutoNum type="arabicPeriod"/>
            </a:pPr>
            <a:r>
              <a:rPr lang="ro-RO" u="sng" dirty="0"/>
              <a:t>Cunoștințe teoretice şi practice: </a:t>
            </a:r>
            <a:r>
              <a:rPr lang="ro-RO" dirty="0"/>
              <a:t>depind de modul cum conducătorii auto își însușesc cunoștințele de legislație rutieră, de cunoaștere a autovehiculului şi, cu cât acestea sunt mai bine consolidate şi aprofundate.  </a:t>
            </a:r>
          </a:p>
          <a:p>
            <a:pPr marL="457200" indent="-457200" algn="just">
              <a:buAutoNum type="arabicPeriod"/>
            </a:pPr>
            <a:r>
              <a:rPr lang="ro-RO" u="sng" dirty="0"/>
              <a:t>Vigilența: </a:t>
            </a:r>
            <a:r>
              <a:rPr lang="ro-RO" dirty="0"/>
              <a:t>reprezintă capacitatea conducătorului auto de a observa şi de a fi atent in permanență la tot ce se întâmplă în jurul lui atunci când conduce vehiculul, având o atenție distributivă, procesând și selectând manevrele de evitare a unui pericol iminent.</a:t>
            </a:r>
          </a:p>
          <a:p>
            <a:pPr marL="457200" indent="-457200" algn="just">
              <a:buAutoNum type="arabicPeriod"/>
            </a:pPr>
            <a:r>
              <a:rPr lang="ro-RO" dirty="0"/>
              <a:t>Prevederea: reprezintă capacitatea conducătorului auto de a intui evenimentele care s-ar putea produce în timpul conducerii automobilului. </a:t>
            </a:r>
          </a:p>
        </p:txBody>
      </p:sp>
    </p:spTree>
    <p:extLst>
      <p:ext uri="{BB962C8B-B14F-4D97-AF65-F5344CB8AC3E}">
        <p14:creationId xmlns:p14="http://schemas.microsoft.com/office/powerpoint/2010/main" val="3485205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583096" y="304800"/>
            <a:ext cx="11184834" cy="6255026"/>
          </a:xfrm>
        </p:spPr>
        <p:txBody>
          <a:bodyPr>
            <a:normAutofit/>
          </a:bodyPr>
          <a:lstStyle/>
          <a:p>
            <a:endParaRPr lang="ro-RO" sz="3600" b="1" dirty="0"/>
          </a:p>
          <a:p>
            <a:r>
              <a:rPr lang="ro-RO" sz="3600" b="1" dirty="0"/>
              <a:t>Elementele conducerii preventive </a:t>
            </a:r>
          </a:p>
          <a:p>
            <a:endParaRPr lang="ro-RO" sz="3600" b="1" dirty="0"/>
          </a:p>
          <a:p>
            <a:pPr marL="457200" indent="-457200" algn="l">
              <a:buFont typeface="+mj-lt"/>
              <a:buAutoNum type="arabicPeriod" startAt="4"/>
            </a:pPr>
            <a:r>
              <a:rPr lang="ro-RO" u="sng" dirty="0"/>
              <a:t>Judecata</a:t>
            </a:r>
            <a:r>
              <a:rPr lang="ro-RO" dirty="0"/>
              <a:t>: reprezintă capacitatea conducătorului auto de a analiza situațiile din trafic. Judecata trebuie să fie: promptă, rapidă şi selectivă.</a:t>
            </a:r>
          </a:p>
          <a:p>
            <a:pPr marL="457200" indent="-457200" algn="just">
              <a:buAutoNum type="arabicPeriod" startAt="4"/>
            </a:pPr>
            <a:r>
              <a:rPr lang="ro-RO" u="sng" dirty="0"/>
              <a:t>Îndemânarea: </a:t>
            </a:r>
            <a:r>
              <a:rPr lang="ro-RO" dirty="0"/>
              <a:t>reprezintă capacitatea conducătorului auto de a controla corect şi rapid autovehiculul.(virajul, depășirea, întoarcerea, parcarea, mersul înapoi, mersul sinuos, pornirea în rampă, oprirea). </a:t>
            </a:r>
          </a:p>
        </p:txBody>
      </p:sp>
    </p:spTree>
    <p:extLst>
      <p:ext uri="{BB962C8B-B14F-4D97-AF65-F5344CB8AC3E}">
        <p14:creationId xmlns:p14="http://schemas.microsoft.com/office/powerpoint/2010/main" val="275995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37322" y="291548"/>
            <a:ext cx="11145078" cy="5724939"/>
          </a:xfrm>
        </p:spPr>
        <p:txBody>
          <a:bodyPr>
            <a:normAutofit lnSpcReduction="10000"/>
          </a:bodyPr>
          <a:lstStyle/>
          <a:p>
            <a:r>
              <a:rPr lang="ro-RO" sz="3200" b="1" dirty="0">
                <a:effectLst>
                  <a:outerShdw blurRad="38100" dist="38100" dir="2700000" algn="tl">
                    <a:srgbClr val="000000">
                      <a:alpha val="43137"/>
                    </a:srgbClr>
                  </a:outerShdw>
                </a:effectLst>
              </a:rPr>
              <a:t>Elemente care generează pericole pe timp de iarnă: </a:t>
            </a:r>
          </a:p>
          <a:p>
            <a:endParaRPr lang="ro-RO" b="1" dirty="0">
              <a:effectLst>
                <a:outerShdw blurRad="38100" dist="38100" dir="2700000" algn="tl">
                  <a:srgbClr val="000000">
                    <a:alpha val="43137"/>
                  </a:srgbClr>
                </a:outerShdw>
              </a:effectLst>
            </a:endParaRPr>
          </a:p>
          <a:p>
            <a:pPr algn="just"/>
            <a:r>
              <a:rPr lang="ro-RO" sz="2800" dirty="0">
                <a:effectLst>
                  <a:outerShdw blurRad="38100" dist="38100" dir="2700000" algn="tl">
                    <a:srgbClr val="000000">
                      <a:alpha val="43137"/>
                    </a:srgbClr>
                  </a:outerShdw>
                </a:effectLst>
              </a:rPr>
              <a:t>• aderenta redusă pe zăpadă, gheață sau polei. </a:t>
            </a:r>
          </a:p>
          <a:p>
            <a:pPr algn="just"/>
            <a:r>
              <a:rPr lang="ro-RO" sz="2800" dirty="0">
                <a:effectLst>
                  <a:outerShdw blurRad="38100" dist="38100" dir="2700000" algn="tl">
                    <a:srgbClr val="000000">
                      <a:alpha val="43137"/>
                    </a:srgbClr>
                  </a:outerShdw>
                </a:effectLst>
              </a:rPr>
              <a:t>• spațiul de frânare crește </a:t>
            </a:r>
          </a:p>
          <a:p>
            <a:pPr algn="just"/>
            <a:r>
              <a:rPr lang="ro-RO" sz="2800" dirty="0">
                <a:effectLst>
                  <a:outerShdw blurRad="38100" dist="38100" dir="2700000" algn="tl">
                    <a:srgbClr val="000000">
                      <a:alpha val="43137"/>
                    </a:srgbClr>
                  </a:outerShdw>
                </a:effectLst>
              </a:rPr>
              <a:t>• scade vizibilitatea către exteriorul autovehiculului din cauza aburirii geamurilor.</a:t>
            </a:r>
          </a:p>
          <a:p>
            <a:pPr algn="just"/>
            <a:r>
              <a:rPr lang="ro-RO" sz="2800" dirty="0">
                <a:effectLst>
                  <a:outerShdw blurRad="38100" dist="38100" dir="2700000" algn="tl">
                    <a:srgbClr val="000000">
                      <a:alpha val="43137"/>
                    </a:srgbClr>
                  </a:outerShdw>
                </a:effectLst>
              </a:rPr>
              <a:t>• pietonii care circulă pe carosabil pot aluneca şi cad în fața vehiculului</a:t>
            </a:r>
          </a:p>
          <a:p>
            <a:pPr algn="just"/>
            <a:r>
              <a:rPr lang="ro-RO" sz="2800" dirty="0">
                <a:effectLst>
                  <a:outerShdw blurRad="38100" dist="38100" dir="2700000" algn="tl">
                    <a:srgbClr val="000000">
                      <a:alpha val="43137"/>
                    </a:srgbClr>
                  </a:outerShdw>
                </a:effectLst>
              </a:rPr>
              <a:t>• alternare intre porțiuni de drum uscat cu aderența bună şi porțiuni cu aderență redusă • apare derapajul şi patinarea roților motoare </a:t>
            </a:r>
          </a:p>
          <a:p>
            <a:pPr algn="just"/>
            <a:r>
              <a:rPr lang="ro-RO" sz="2800" dirty="0">
                <a:effectLst>
                  <a:outerShdw blurRad="38100" dist="38100" dir="2700000" algn="tl">
                    <a:srgbClr val="000000">
                      <a:alpha val="43137"/>
                    </a:srgbClr>
                  </a:outerShdw>
                </a:effectLst>
              </a:rPr>
              <a:t>• partea carosabilă se îngustează datorită depunerii zăpezii </a:t>
            </a:r>
          </a:p>
          <a:p>
            <a:pPr algn="just"/>
            <a:r>
              <a:rPr lang="ro-RO" sz="2800" dirty="0">
                <a:effectLst>
                  <a:outerShdw blurRad="38100" dist="38100" dir="2700000" algn="tl">
                    <a:srgbClr val="000000">
                      <a:alpha val="43137"/>
                    </a:srgbClr>
                  </a:outerShdw>
                </a:effectLst>
              </a:rPr>
              <a:t>• crește rezistența la înaintare a autovehiculului </a:t>
            </a:r>
          </a:p>
          <a:p>
            <a:pPr algn="just"/>
            <a:r>
              <a:rPr lang="ro-RO" sz="2800" dirty="0">
                <a:effectLst>
                  <a:outerShdw blurRad="38100" dist="38100" dir="2700000" algn="tl">
                    <a:srgbClr val="000000">
                      <a:alpha val="43137"/>
                    </a:srgbClr>
                  </a:outerShdw>
                </a:effectLst>
              </a:rPr>
              <a:t>• marcajele nu se mai observă sub mâzgă sau zăpadă</a:t>
            </a:r>
          </a:p>
          <a:p>
            <a:pPr algn="just"/>
            <a:endParaRPr lang="ro-RO" dirty="0"/>
          </a:p>
        </p:txBody>
      </p:sp>
    </p:spTree>
    <p:extLst>
      <p:ext uri="{BB962C8B-B14F-4D97-AF65-F5344CB8AC3E}">
        <p14:creationId xmlns:p14="http://schemas.microsoft.com/office/powerpoint/2010/main" val="10901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569843" y="450574"/>
            <a:ext cx="11237844" cy="6221895"/>
          </a:xfrm>
        </p:spPr>
        <p:txBody>
          <a:bodyPr/>
          <a:lstStyle/>
          <a:p>
            <a:pPr algn="just"/>
            <a:r>
              <a:rPr lang="ro-RO" sz="3200" b="1" dirty="0">
                <a:effectLst>
                  <a:outerShdw blurRad="38100" dist="38100" dir="2700000" algn="tl">
                    <a:srgbClr val="000000">
                      <a:alpha val="43137"/>
                    </a:srgbClr>
                  </a:outerShdw>
                </a:effectLst>
              </a:rPr>
              <a:t>Măsuri de prevenire a pericolelor: </a:t>
            </a:r>
          </a:p>
          <a:p>
            <a:pPr algn="just"/>
            <a:endParaRPr lang="ro-RO" sz="3200" b="1" dirty="0">
              <a:effectLst>
                <a:outerShdw blurRad="38100" dist="38100" dir="2700000" algn="tl">
                  <a:srgbClr val="000000">
                    <a:alpha val="43137"/>
                  </a:srgbClr>
                </a:outerShdw>
              </a:effectLst>
            </a:endParaRPr>
          </a:p>
          <a:p>
            <a:pPr algn="just"/>
            <a:r>
              <a:rPr lang="ro-RO" sz="2800" dirty="0">
                <a:effectLst>
                  <a:outerShdw blurRad="38100" dist="38100" dir="2700000" algn="tl">
                    <a:srgbClr val="000000">
                      <a:alpha val="43137"/>
                    </a:srgbClr>
                  </a:outerShdw>
                </a:effectLst>
              </a:rPr>
              <a:t>• nu se bruschează  direcția, frâna, accelerația, ambreiajul. </a:t>
            </a:r>
          </a:p>
          <a:p>
            <a:pPr algn="just"/>
            <a:r>
              <a:rPr lang="ro-RO" sz="2800" dirty="0">
                <a:effectLst>
                  <a:outerShdw blurRad="38100" dist="38100" dir="2700000" algn="tl">
                    <a:srgbClr val="000000">
                      <a:alpha val="43137"/>
                    </a:srgbClr>
                  </a:outerShdw>
                </a:effectLst>
              </a:rPr>
              <a:t>• mărirea distanței față de autovehiculul care circulă în față. </a:t>
            </a:r>
          </a:p>
          <a:p>
            <a:pPr algn="just"/>
            <a:r>
              <a:rPr lang="ro-RO" sz="2800" dirty="0">
                <a:effectLst>
                  <a:outerShdw blurRad="38100" dist="38100" dir="2700000" algn="tl">
                    <a:srgbClr val="000000">
                      <a:alpha val="43137"/>
                    </a:srgbClr>
                  </a:outerShdw>
                </a:effectLst>
              </a:rPr>
              <a:t>• folosirea cauciucurilor de iarnă și a lanțurilor de zăpadă. </a:t>
            </a:r>
          </a:p>
          <a:p>
            <a:pPr algn="just"/>
            <a:r>
              <a:rPr lang="ro-RO" sz="2800" dirty="0">
                <a:effectLst>
                  <a:outerShdw blurRad="38100" dist="38100" dir="2700000" algn="tl">
                    <a:srgbClr val="000000">
                      <a:alpha val="43137"/>
                    </a:srgbClr>
                  </a:outerShdw>
                </a:effectLst>
              </a:rPr>
              <a:t>• viteza adaptată condițiilor de trafic.</a:t>
            </a:r>
          </a:p>
          <a:p>
            <a:pPr algn="just"/>
            <a:r>
              <a:rPr lang="ro-RO" sz="2800" dirty="0">
                <a:effectLst>
                  <a:outerShdw blurRad="38100" dist="38100" dir="2700000" algn="tl">
                    <a:srgbClr val="000000">
                      <a:alpha val="43137"/>
                    </a:srgbClr>
                  </a:outerShdw>
                </a:effectLst>
              </a:rPr>
              <a:t>• aprinderea luminilor de întâlnire. </a:t>
            </a:r>
          </a:p>
          <a:p>
            <a:pPr algn="just"/>
            <a:r>
              <a:rPr lang="ro-RO" sz="2800" dirty="0">
                <a:effectLst>
                  <a:outerShdw blurRad="38100" dist="38100" dir="2700000" algn="tl">
                    <a:srgbClr val="000000">
                      <a:alpha val="43137"/>
                    </a:srgbClr>
                  </a:outerShdw>
                </a:effectLst>
              </a:rPr>
              <a:t>• folosirea instalației de climatizare pentru dezaburirea geamurilor.</a:t>
            </a:r>
          </a:p>
          <a:p>
            <a:pPr algn="just"/>
            <a:r>
              <a:rPr lang="ro-RO" sz="2800" dirty="0">
                <a:effectLst>
                  <a:outerShdw blurRad="38100" dist="38100" dir="2700000" algn="tl">
                    <a:srgbClr val="000000">
                      <a:alpha val="43137"/>
                    </a:srgbClr>
                  </a:outerShdw>
                </a:effectLst>
              </a:rPr>
              <a:t>• mărirea atenției la pietoni şi avertizarea sonoră din timp a acestora. </a:t>
            </a:r>
          </a:p>
        </p:txBody>
      </p:sp>
    </p:spTree>
    <p:extLst>
      <p:ext uri="{BB962C8B-B14F-4D97-AF65-F5344CB8AC3E}">
        <p14:creationId xmlns:p14="http://schemas.microsoft.com/office/powerpoint/2010/main" val="3785260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p:txBody>
          <a:bodyPr/>
          <a:lstStyle/>
          <a:p>
            <a:br>
              <a:rPr lang="ro-RO" dirty="0"/>
            </a:br>
            <a:endParaRPr lang="ro-RO" dirty="0"/>
          </a:p>
        </p:txBody>
      </p:sp>
      <p:sp>
        <p:nvSpPr>
          <p:cNvPr id="4" name="Subtitlu 3">
            <a:extLst>
              <a:ext uri="{FF2B5EF4-FFF2-40B4-BE49-F238E27FC236}">
                <a16:creationId xmlns:a16="http://schemas.microsoft.com/office/drawing/2014/main" id="{3209A2B1-4889-42C2-B546-B02F86AF3C9B}"/>
              </a:ext>
            </a:extLst>
          </p:cNvPr>
          <p:cNvSpPr>
            <a:spLocks noGrp="1"/>
          </p:cNvSpPr>
          <p:nvPr>
            <p:ph type="subTitle" idx="1"/>
          </p:nvPr>
        </p:nvSpPr>
        <p:spPr>
          <a:xfrm>
            <a:off x="901149" y="331304"/>
            <a:ext cx="10614990" cy="6215270"/>
          </a:xfrm>
        </p:spPr>
        <p:txBody>
          <a:bodyPr>
            <a:normAutofit/>
          </a:bodyPr>
          <a:lstStyle/>
          <a:p>
            <a:r>
              <a:rPr lang="ro-RO" sz="3200" b="1" u="sng" dirty="0"/>
              <a:t>CONDUCEREA PREVENTIVĂ PRIMĂVARA</a:t>
            </a:r>
          </a:p>
          <a:p>
            <a:pPr algn="just"/>
            <a:endParaRPr lang="ro-RO" u="sng" dirty="0"/>
          </a:p>
          <a:p>
            <a:pPr algn="just"/>
            <a:r>
              <a:rPr lang="ro-RO" dirty="0">
                <a:effectLst>
                  <a:outerShdw blurRad="38100" dist="38100" dir="2700000" algn="tl">
                    <a:srgbClr val="000000">
                      <a:alpha val="43137"/>
                    </a:srgbClr>
                  </a:outerShdw>
                </a:effectLst>
              </a:rPr>
              <a:t>• marcajele sunt șterse.</a:t>
            </a:r>
          </a:p>
          <a:p>
            <a:pPr algn="just"/>
            <a:r>
              <a:rPr lang="ro-RO" dirty="0">
                <a:effectLst>
                  <a:outerShdw blurRad="38100" dist="38100" dir="2700000" algn="tl">
                    <a:srgbClr val="000000">
                      <a:alpha val="43137"/>
                    </a:srgbClr>
                  </a:outerShdw>
                </a:effectLst>
              </a:rPr>
              <a:t>• traficul devine mai aglomerat.</a:t>
            </a:r>
          </a:p>
          <a:p>
            <a:pPr algn="just"/>
            <a:r>
              <a:rPr lang="ro-RO" dirty="0">
                <a:effectLst>
                  <a:outerShdw blurRad="38100" dist="38100" dir="2700000" algn="tl">
                    <a:srgbClr val="000000">
                      <a:alpha val="43137"/>
                    </a:srgbClr>
                  </a:outerShdw>
                </a:effectLst>
              </a:rPr>
              <a:t>• carosabilul este degradat, prezentând gropi.</a:t>
            </a:r>
          </a:p>
          <a:p>
            <a:pPr algn="just"/>
            <a:r>
              <a:rPr lang="ro-RO" dirty="0">
                <a:effectLst>
                  <a:outerShdw blurRad="38100" dist="38100" dir="2700000" algn="tl">
                    <a:srgbClr val="000000">
                      <a:alpha val="43137"/>
                    </a:srgbClr>
                  </a:outerShdw>
                </a:effectLst>
              </a:rPr>
              <a:t>• reapar in trafic bicicliștii, mopedele, motocicletele. </a:t>
            </a:r>
          </a:p>
          <a:p>
            <a:pPr algn="just"/>
            <a:r>
              <a:rPr lang="ro-RO" dirty="0">
                <a:effectLst>
                  <a:outerShdw blurRad="38100" dist="38100" dir="2700000" algn="tl">
                    <a:srgbClr val="000000">
                      <a:alpha val="43137"/>
                    </a:srgbClr>
                  </a:outerShdw>
                </a:effectLst>
              </a:rPr>
              <a:t>• fenomenele meteorologice alternează neașteptat.</a:t>
            </a:r>
          </a:p>
          <a:p>
            <a:pPr marL="342900" indent="-342900" algn="just">
              <a:buFont typeface="Arial" panose="020B0604020202020204" pitchFamily="34" charset="0"/>
              <a:buChar char="•"/>
            </a:pPr>
            <a:r>
              <a:rPr lang="ro-RO" dirty="0">
                <a:effectLst>
                  <a:outerShdw blurRad="38100" dist="38100" dir="2700000" algn="tl">
                    <a:srgbClr val="000000">
                      <a:alpha val="43137"/>
                    </a:srgbClr>
                  </a:outerShdw>
                </a:effectLst>
              </a:rPr>
              <a:t>Reflexia luminii soarelui pe carosabilul ud.</a:t>
            </a:r>
          </a:p>
          <a:p>
            <a:pPr algn="just"/>
            <a:r>
              <a:rPr lang="ro-RO" dirty="0">
                <a:effectLst>
                  <a:outerShdw blurRad="38100" dist="38100" dir="2700000" algn="tl">
                    <a:srgbClr val="000000">
                      <a:alpha val="43137"/>
                    </a:srgbClr>
                  </a:outerShdw>
                </a:effectLst>
              </a:rPr>
              <a:t> • sectoare de drum cu aderență buna care alternează cu sectoare de drum cu aderență redusă. </a:t>
            </a:r>
          </a:p>
          <a:p>
            <a:pPr marL="342900" indent="-342900" algn="just">
              <a:buFont typeface="Arial" panose="020B0604020202020204" pitchFamily="34" charset="0"/>
              <a:buChar char="•"/>
            </a:pPr>
            <a:r>
              <a:rPr lang="ro-RO" dirty="0">
                <a:effectLst>
                  <a:outerShdw blurRad="38100" dist="38100" dir="2700000" algn="tl">
                    <a:srgbClr val="000000">
                      <a:alpha val="43137"/>
                    </a:srgbClr>
                  </a:outerShdw>
                </a:effectLst>
              </a:rPr>
              <a:t>Rămân porțiuni de gheață în zonele umbroase, pe viaducte, poduri și capete de poduri.</a:t>
            </a:r>
          </a:p>
        </p:txBody>
      </p:sp>
    </p:spTree>
    <p:extLst>
      <p:ext uri="{BB962C8B-B14F-4D97-AF65-F5344CB8AC3E}">
        <p14:creationId xmlns:p14="http://schemas.microsoft.com/office/powerpoint/2010/main" val="1273620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808383" y="596348"/>
            <a:ext cx="10614991" cy="5857461"/>
          </a:xfrm>
        </p:spPr>
        <p:txBody>
          <a:bodyPr/>
          <a:lstStyle/>
          <a:p>
            <a:r>
              <a:rPr lang="ro-RO" sz="3600" b="1" dirty="0">
                <a:effectLst>
                  <a:outerShdw blurRad="38100" dist="38100" dir="2700000" algn="tl">
                    <a:srgbClr val="000000">
                      <a:alpha val="43137"/>
                    </a:srgbClr>
                  </a:outerShdw>
                </a:effectLst>
              </a:rPr>
              <a:t>Măsuri de prevenire a pericolelor: </a:t>
            </a:r>
          </a:p>
          <a:p>
            <a:endParaRPr lang="ro-RO" sz="3600" b="1" dirty="0">
              <a:effectLst>
                <a:outerShdw blurRad="38100" dist="38100" dir="2700000" algn="tl">
                  <a:srgbClr val="000000">
                    <a:alpha val="43137"/>
                  </a:srgbClr>
                </a:outerShdw>
              </a:effectLst>
            </a:endParaRPr>
          </a:p>
          <a:p>
            <a:pPr algn="just"/>
            <a:r>
              <a:rPr lang="ro-RO" sz="3200" dirty="0">
                <a:effectLst>
                  <a:outerShdw blurRad="38100" dist="38100" dir="2700000" algn="tl">
                    <a:srgbClr val="000000">
                      <a:alpha val="43137"/>
                    </a:srgbClr>
                  </a:outerShdw>
                </a:effectLst>
              </a:rPr>
              <a:t>• corelarea vitezei la factori de aderență, vizibilitate, trafic. </a:t>
            </a:r>
          </a:p>
          <a:p>
            <a:pPr algn="just"/>
            <a:r>
              <a:rPr lang="ro-RO" sz="3200" dirty="0">
                <a:effectLst>
                  <a:outerShdw blurRad="38100" dist="38100" dir="2700000" algn="tl">
                    <a:srgbClr val="000000">
                      <a:alpha val="43137"/>
                    </a:srgbClr>
                  </a:outerShdw>
                </a:effectLst>
              </a:rPr>
              <a:t>• circulați cu viteză redusă în locuri supuse curenților de aer, pentru că acolo se formează mai des polei sau gheață : poduri, tunele, pasaje.</a:t>
            </a:r>
          </a:p>
          <a:p>
            <a:pPr algn="just"/>
            <a:r>
              <a:rPr lang="ro-RO" sz="3200" dirty="0">
                <a:effectLst>
                  <a:outerShdw blurRad="38100" dist="38100" dir="2700000" algn="tl">
                    <a:srgbClr val="000000">
                      <a:alpha val="43137"/>
                    </a:srgbClr>
                  </a:outerShdw>
                </a:effectLst>
              </a:rPr>
              <a:t> • revizie tehnică temeinică a autovehiculului. </a:t>
            </a:r>
          </a:p>
          <a:p>
            <a:pPr algn="just"/>
            <a:r>
              <a:rPr lang="ro-RO" sz="3200" dirty="0">
                <a:effectLst>
                  <a:outerShdw blurRad="38100" dist="38100" dir="2700000" algn="tl">
                    <a:srgbClr val="000000">
                      <a:alpha val="43137"/>
                    </a:srgbClr>
                  </a:outerShdw>
                </a:effectLst>
              </a:rPr>
              <a:t>• starea psihică şi fizică a conducătorului auto să fie corespunzătoare.</a:t>
            </a:r>
          </a:p>
        </p:txBody>
      </p:sp>
    </p:spTree>
    <p:extLst>
      <p:ext uri="{BB962C8B-B14F-4D97-AF65-F5344CB8AC3E}">
        <p14:creationId xmlns:p14="http://schemas.microsoft.com/office/powerpoint/2010/main" val="104129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976730"/>
          </a:xfrm>
        </p:spPr>
        <p:txBody>
          <a:bodyPr>
            <a:normAutofit fontScale="92500" lnSpcReduction="20000"/>
          </a:bodyPr>
          <a:lstStyle/>
          <a:p>
            <a:r>
              <a:rPr lang="ro-RO" sz="3600" b="1" dirty="0"/>
              <a:t>CONDUCEREA PREVENTIVĂ PE TIMP DE PLOAIE </a:t>
            </a:r>
          </a:p>
          <a:p>
            <a:pPr algn="just"/>
            <a:r>
              <a:rPr lang="ro-RO" b="1" dirty="0"/>
              <a:t>Elemente care generează pericole: </a:t>
            </a:r>
          </a:p>
          <a:p>
            <a:pPr algn="just"/>
            <a:r>
              <a:rPr lang="ro-RO" dirty="0"/>
              <a:t>• vizibilitatea este redusă. </a:t>
            </a:r>
          </a:p>
          <a:p>
            <a:pPr algn="just"/>
            <a:r>
              <a:rPr lang="ro-RO" dirty="0"/>
              <a:t>• geamurile se aburesc. </a:t>
            </a:r>
          </a:p>
          <a:p>
            <a:pPr algn="just"/>
            <a:r>
              <a:rPr lang="ro-RO" dirty="0"/>
              <a:t>• spațiul de frânare crește. </a:t>
            </a:r>
          </a:p>
          <a:p>
            <a:pPr algn="just"/>
            <a:r>
              <a:rPr lang="ro-RO" dirty="0"/>
              <a:t>• șinele de tramvai alunecă mai tare când sunt umede.</a:t>
            </a:r>
          </a:p>
          <a:p>
            <a:pPr algn="just"/>
            <a:r>
              <a:rPr lang="ro-RO" dirty="0"/>
              <a:t> • piatra cubică umedă. </a:t>
            </a:r>
          </a:p>
          <a:p>
            <a:pPr algn="just"/>
            <a:r>
              <a:rPr lang="ro-RO" dirty="0"/>
              <a:t> • noaptea, apa de pe carosabil refractă lumina şi scade substanțial vizibilitatea. </a:t>
            </a:r>
          </a:p>
          <a:p>
            <a:pPr algn="just"/>
            <a:r>
              <a:rPr lang="ro-RO" dirty="0"/>
              <a:t>• la depășirea și întâlnirea cu vehiculele care circulă din sensul opus, se împroașcă cu picături de apă murdară şi mâzgă pe parbriz şi se reduce vizibilitatea.</a:t>
            </a:r>
          </a:p>
          <a:p>
            <a:pPr algn="just"/>
            <a:r>
              <a:rPr lang="ro-RO" dirty="0"/>
              <a:t> • pietonii nu se asigură la trecerea străzii.</a:t>
            </a:r>
          </a:p>
          <a:p>
            <a:pPr algn="just"/>
            <a:r>
              <a:rPr lang="ro-RO" dirty="0"/>
              <a:t>• apare acvaplanarea.</a:t>
            </a:r>
          </a:p>
          <a:p>
            <a:pPr algn="just"/>
            <a:r>
              <a:rPr lang="ro-RO" dirty="0"/>
              <a:t> • se apreciază mai greu distanțele şi vitezele cu care se deplasează ceilalți participanți la trafic. </a:t>
            </a:r>
          </a:p>
          <a:p>
            <a:pPr algn="just"/>
            <a:r>
              <a:rPr lang="ro-RO" dirty="0"/>
              <a:t>• datorită concentrării şi sporirii atenției, apare mai repede oboseala. </a:t>
            </a:r>
          </a:p>
          <a:p>
            <a:pPr algn="just"/>
            <a:r>
              <a:rPr lang="ro-RO" dirty="0"/>
              <a:t>• la începutul ploii se formează mâzga, prin înmuierea prafului şi pământului aflat pe carosabil, </a:t>
            </a:r>
          </a:p>
          <a:p>
            <a:pPr algn="just"/>
            <a:r>
              <a:rPr lang="ro-RO" dirty="0"/>
              <a:t>determinând derapaje, patinare, mărirea spațiului de frânare) </a:t>
            </a:r>
          </a:p>
        </p:txBody>
      </p:sp>
    </p:spTree>
    <p:extLst>
      <p:ext uri="{BB962C8B-B14F-4D97-AF65-F5344CB8AC3E}">
        <p14:creationId xmlns:p14="http://schemas.microsoft.com/office/powerpoint/2010/main" val="1492189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7"/>
            <a:ext cx="11449879" cy="5817704"/>
          </a:xfrm>
        </p:spPr>
        <p:txBody>
          <a:bodyPr>
            <a:normAutofit/>
          </a:bodyPr>
          <a:lstStyle/>
          <a:p>
            <a:pPr marL="342900" indent="-342900" algn="just">
              <a:buFont typeface="Wingdings" panose="05000000000000000000" pitchFamily="2" charset="2"/>
              <a:buChar char="Ø"/>
            </a:pPr>
            <a:endParaRPr lang="ro-RO" b="1" u="sng" dirty="0"/>
          </a:p>
          <a:p>
            <a:pPr marL="342900" indent="-342900" algn="just">
              <a:buFont typeface="Wingdings" panose="05000000000000000000" pitchFamily="2" charset="2"/>
              <a:buChar char="Ø"/>
            </a:pPr>
            <a:endParaRPr lang="ro-RO" b="1" u="sng" dirty="0"/>
          </a:p>
          <a:p>
            <a:pPr marL="342900" indent="-342900" algn="just">
              <a:buFont typeface="Wingdings" panose="05000000000000000000" pitchFamily="2" charset="2"/>
              <a:buChar char="Ø"/>
            </a:pPr>
            <a:r>
              <a:rPr lang="ro-RO" b="1" u="sng" dirty="0"/>
              <a:t>Acvaplanarea</a:t>
            </a:r>
            <a:r>
              <a:rPr lang="ro-RO" dirty="0"/>
              <a:t> : este fenomenul care apare atunci când între anvelopă si carosabil intervine un strat de apa.</a:t>
            </a:r>
          </a:p>
          <a:p>
            <a:pPr marL="342900" indent="-342900" algn="just">
              <a:buFont typeface="Wingdings" panose="05000000000000000000" pitchFamily="2" charset="2"/>
              <a:buChar char="Ø"/>
            </a:pPr>
            <a:r>
              <a:rPr lang="ro-RO" dirty="0"/>
              <a:t>Acvaplanarea este direct influențată de viteza de deplasare, acumularea de apă de pe carosabil, starea anvelopelor, grosimea benzii de rulare si de viteza cu care se deplasează autovehiculul.</a:t>
            </a:r>
          </a:p>
          <a:p>
            <a:pPr algn="just"/>
            <a:r>
              <a:rPr lang="ro-RO" dirty="0"/>
              <a:t>Consecințe: </a:t>
            </a:r>
          </a:p>
          <a:p>
            <a:pPr marL="457200" indent="-457200" algn="just">
              <a:buAutoNum type="arabicPeriod"/>
            </a:pPr>
            <a:r>
              <a:rPr lang="ro-RO" dirty="0"/>
              <a:t>Controlul asupra direcției autovehiculului nu mai poate fi stăpânit.</a:t>
            </a:r>
          </a:p>
          <a:p>
            <a:pPr marL="457200" indent="-457200" algn="just">
              <a:buAutoNum type="arabicPeriod"/>
            </a:pPr>
            <a:r>
              <a:rPr lang="ro-RO" dirty="0"/>
              <a:t>Autovehiculul va derapa.</a:t>
            </a:r>
          </a:p>
          <a:p>
            <a:pPr marL="457200" indent="-457200" algn="just">
              <a:buAutoNum type="arabicPeriod"/>
            </a:pPr>
            <a:r>
              <a:rPr lang="ro-RO" dirty="0"/>
              <a:t>Autovehiculul nu va mai putea fi oprit în condiții de siguranță.</a:t>
            </a:r>
          </a:p>
          <a:p>
            <a:pPr algn="just"/>
            <a:endParaRPr lang="ro-RO" dirty="0"/>
          </a:p>
          <a:p>
            <a:pPr algn="just"/>
            <a:endParaRPr lang="ro-RO" dirty="0"/>
          </a:p>
          <a:p>
            <a:pPr algn="just"/>
            <a:endParaRPr lang="ro-RO" dirty="0"/>
          </a:p>
        </p:txBody>
      </p:sp>
    </p:spTree>
    <p:extLst>
      <p:ext uri="{BB962C8B-B14F-4D97-AF65-F5344CB8AC3E}">
        <p14:creationId xmlns:p14="http://schemas.microsoft.com/office/powerpoint/2010/main" val="572783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7"/>
            <a:ext cx="11449879" cy="5817704"/>
          </a:xfrm>
        </p:spPr>
        <p:txBody>
          <a:bodyPr>
            <a:normAutofit/>
          </a:bodyPr>
          <a:lstStyle/>
          <a:p>
            <a:endParaRPr lang="ro-RO" sz="3200" b="1" dirty="0"/>
          </a:p>
          <a:p>
            <a:r>
              <a:rPr lang="ro-RO" sz="3200" b="1" dirty="0"/>
              <a:t>Cum sa controlezi mașina daca acvaplanează?</a:t>
            </a:r>
          </a:p>
          <a:p>
            <a:endParaRPr lang="ro-RO" sz="3200" b="1" dirty="0"/>
          </a:p>
          <a:p>
            <a:pPr marL="342900" indent="-342900" algn="just">
              <a:buFont typeface="Arial" panose="020B0604020202020204" pitchFamily="34" charset="0"/>
              <a:buChar char="•"/>
            </a:pPr>
            <a:r>
              <a:rPr lang="ro-RO" dirty="0"/>
              <a:t>nu frâna brusc.</a:t>
            </a:r>
          </a:p>
          <a:p>
            <a:pPr marL="342900" indent="-342900" algn="just">
              <a:buFont typeface="Arial" panose="020B0604020202020204" pitchFamily="34" charset="0"/>
              <a:buChar char="•"/>
            </a:pPr>
            <a:r>
              <a:rPr lang="ro-RO" dirty="0"/>
              <a:t>ridică piciorul de pe pedala de accelerație.</a:t>
            </a:r>
          </a:p>
          <a:p>
            <a:pPr marL="342900" indent="-342900" algn="just">
              <a:buFont typeface="Arial" panose="020B0604020202020204" pitchFamily="34" charset="0"/>
              <a:buChar char="•"/>
            </a:pPr>
            <a:r>
              <a:rPr lang="ro-RO" dirty="0"/>
              <a:t>nu brusca comenzile volanului </a:t>
            </a:r>
          </a:p>
          <a:p>
            <a:pPr marL="342900" indent="-342900" algn="just">
              <a:buFont typeface="Arial" panose="020B0604020202020204" pitchFamily="34" charset="0"/>
              <a:buChar char="•"/>
            </a:pPr>
            <a:r>
              <a:rPr lang="ro-RO" dirty="0"/>
              <a:t>încearcă să menții direcției de mers prin rotirea lentă spre stânga sau dreapta a volanului.</a:t>
            </a:r>
          </a:p>
          <a:p>
            <a:pPr marL="342900" indent="-342900" algn="just">
              <a:buFont typeface="Arial" panose="020B0604020202020204" pitchFamily="34" charset="0"/>
              <a:buChar char="•"/>
            </a:pPr>
            <a:r>
              <a:rPr lang="ro-RO" dirty="0"/>
              <a:t>oprește pilotul automat ( daca este pornit )</a:t>
            </a:r>
          </a:p>
          <a:p>
            <a:pPr algn="just"/>
            <a:endParaRPr lang="ro-RO" dirty="0"/>
          </a:p>
          <a:p>
            <a:pPr algn="just"/>
            <a:endParaRPr lang="ro-RO" dirty="0"/>
          </a:p>
          <a:p>
            <a:pPr algn="just"/>
            <a:endParaRPr lang="ro-RO" dirty="0"/>
          </a:p>
          <a:p>
            <a:pPr algn="just"/>
            <a:endParaRPr lang="ro-RO" dirty="0"/>
          </a:p>
        </p:txBody>
      </p:sp>
    </p:spTree>
    <p:extLst>
      <p:ext uri="{BB962C8B-B14F-4D97-AF65-F5344CB8AC3E}">
        <p14:creationId xmlns:p14="http://schemas.microsoft.com/office/powerpoint/2010/main" val="2195263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764695"/>
          </a:xfrm>
        </p:spPr>
        <p:txBody>
          <a:bodyPr>
            <a:normAutofit/>
          </a:bodyPr>
          <a:lstStyle/>
          <a:p>
            <a:endParaRPr lang="ro-RO" sz="3200" b="1" dirty="0"/>
          </a:p>
          <a:p>
            <a:r>
              <a:rPr lang="ro-RO" sz="3200" b="1" dirty="0"/>
              <a:t>Măsuri de prevenire a pericolelor:</a:t>
            </a:r>
          </a:p>
          <a:p>
            <a:pPr algn="just"/>
            <a:endParaRPr lang="ro-RO" dirty="0"/>
          </a:p>
          <a:p>
            <a:pPr algn="just"/>
            <a:r>
              <a:rPr lang="ro-RO" dirty="0"/>
              <a:t> • reduceți şi adaptați viteza de deplasare pentru a evita acvaplanarea </a:t>
            </a:r>
          </a:p>
          <a:p>
            <a:pPr algn="just"/>
            <a:r>
              <a:rPr lang="ro-RO" dirty="0"/>
              <a:t>• anticipați situațiile periculoase şi frânați din timp, preferând frâna de motor </a:t>
            </a:r>
          </a:p>
          <a:p>
            <a:pPr algn="just"/>
            <a:r>
              <a:rPr lang="ro-RO" dirty="0"/>
              <a:t>• evitați bruscarea comenzilor </a:t>
            </a:r>
          </a:p>
          <a:p>
            <a:pPr algn="just"/>
            <a:r>
              <a:rPr lang="ro-RO" dirty="0"/>
              <a:t>• în timpul conducerii folosiți luminile de întâlnire, sistemul de climatizare, dezaburire, spălare şi ștergere a parbrizului şi lunetei </a:t>
            </a:r>
          </a:p>
          <a:p>
            <a:pPr algn="just"/>
            <a:r>
              <a:rPr lang="ro-RO" dirty="0"/>
              <a:t>• folosirea instalației de spălat parbrizul şi ștergătoarelor de parbriz înaintea şi în timpul trecerii pe lângă un alt autovehicul care circulă din sens opus </a:t>
            </a:r>
          </a:p>
          <a:p>
            <a:pPr algn="just"/>
            <a:r>
              <a:rPr lang="ro-RO" dirty="0"/>
              <a:t>• păstrați distanțe mai mari la depășirea bicicliștilor.</a:t>
            </a:r>
          </a:p>
        </p:txBody>
      </p:sp>
    </p:spTree>
    <p:extLst>
      <p:ext uri="{BB962C8B-B14F-4D97-AF65-F5344CB8AC3E}">
        <p14:creationId xmlns:p14="http://schemas.microsoft.com/office/powerpoint/2010/main" val="3558301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764695"/>
          </a:xfrm>
        </p:spPr>
        <p:txBody>
          <a:bodyPr>
            <a:normAutofit/>
          </a:bodyPr>
          <a:lstStyle/>
          <a:p>
            <a:endParaRPr lang="ro-RO" sz="3200" b="1" dirty="0"/>
          </a:p>
          <a:p>
            <a:r>
              <a:rPr lang="ro-RO" sz="3200" b="1" dirty="0"/>
              <a:t>Măsuri de prevenire a pericolelor:</a:t>
            </a:r>
          </a:p>
          <a:p>
            <a:endParaRPr lang="ro-RO" sz="3200" b="1" dirty="0"/>
          </a:p>
          <a:p>
            <a:pPr algn="just"/>
            <a:r>
              <a:rPr lang="ro-RO" dirty="0"/>
              <a:t>• atenție sporită la persoanele care trec strada în fugă şi fără să se asigure.</a:t>
            </a:r>
          </a:p>
          <a:p>
            <a:pPr algn="just"/>
            <a:r>
              <a:rPr lang="ro-RO" dirty="0"/>
              <a:t> • atenție sporită la intersectarea cu un drum folosit de mașinile sau utilajele agricole, care aduc noroi pe carosabil. Acesta devine mâzgă şi alunecă foarte tare putând genera accidente.</a:t>
            </a:r>
          </a:p>
          <a:p>
            <a:pPr algn="just"/>
            <a:r>
              <a:rPr lang="ro-RO" dirty="0"/>
              <a:t>• dacă plouă torențial şi vizibilitatea scade foarte mult, este recomandat să vă opriți în afara părții carosabile cu luminile de poziție şi avarie în funcțiune, până la restabilirea condițiilor propice deplasării în siguranță.</a:t>
            </a:r>
          </a:p>
          <a:p>
            <a:pPr algn="just"/>
            <a:r>
              <a:rPr lang="ro-RO" dirty="0"/>
              <a:t>• în cazul călătoriilor lungi, este indicat să faceți pauze de odihnă şi relaxare frecvente, cu ocazia cărora este bine să aerisiți şi habitaclul.</a:t>
            </a:r>
          </a:p>
        </p:txBody>
      </p:sp>
    </p:spTree>
    <p:extLst>
      <p:ext uri="{BB962C8B-B14F-4D97-AF65-F5344CB8AC3E}">
        <p14:creationId xmlns:p14="http://schemas.microsoft.com/office/powerpoint/2010/main" val="1338575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318052"/>
            <a:ext cx="11449879" cy="5539409"/>
          </a:xfrm>
        </p:spPr>
        <p:txBody>
          <a:bodyPr>
            <a:normAutofit/>
          </a:bodyPr>
          <a:lstStyle/>
          <a:p>
            <a:endParaRPr lang="ro-RO" sz="3500" b="1" dirty="0"/>
          </a:p>
          <a:p>
            <a:r>
              <a:rPr lang="it-IT" sz="3500" b="1" dirty="0"/>
              <a:t>CONDUCEREA PREVENTIVĂ PE TIMP DE CEAŢĂ </a:t>
            </a:r>
            <a:endParaRPr lang="ro-RO" sz="3500" b="1" dirty="0"/>
          </a:p>
          <a:p>
            <a:r>
              <a:rPr lang="it-IT" sz="3500" b="1" dirty="0"/>
              <a:t>Elemente care generează pericole:</a:t>
            </a:r>
            <a:endParaRPr lang="ro-RO" sz="3500" b="1" dirty="0"/>
          </a:p>
          <a:p>
            <a:pPr algn="just"/>
            <a:r>
              <a:rPr lang="it-IT" dirty="0"/>
              <a:t>• vizibilitatea scade foarte mult</a:t>
            </a:r>
            <a:r>
              <a:rPr lang="ro-RO" dirty="0"/>
              <a:t>.</a:t>
            </a:r>
            <a:r>
              <a:rPr lang="it-IT" dirty="0"/>
              <a:t> </a:t>
            </a:r>
            <a:endParaRPr lang="ro-RO" dirty="0"/>
          </a:p>
          <a:p>
            <a:pPr algn="just"/>
            <a:r>
              <a:rPr lang="it-IT" dirty="0"/>
              <a:t>• distanţele se apreciază greu</a:t>
            </a:r>
            <a:r>
              <a:rPr lang="ro-RO" dirty="0"/>
              <a:t>.</a:t>
            </a:r>
            <a:r>
              <a:rPr lang="it-IT" dirty="0"/>
              <a:t> </a:t>
            </a:r>
            <a:endParaRPr lang="ro-RO" dirty="0"/>
          </a:p>
          <a:p>
            <a:pPr algn="just"/>
            <a:r>
              <a:rPr lang="it-IT" dirty="0"/>
              <a:t>• semnalizatoarele şi luminile farurilor se văd greu şi târziu</a:t>
            </a:r>
            <a:r>
              <a:rPr lang="ro-RO" dirty="0"/>
              <a:t>.</a:t>
            </a:r>
          </a:p>
          <a:p>
            <a:pPr algn="just"/>
            <a:r>
              <a:rPr lang="it-IT" dirty="0"/>
              <a:t> • asigurarea în intersecţii este foarte dificilă</a:t>
            </a:r>
            <a:r>
              <a:rPr lang="ro-RO" dirty="0"/>
              <a:t>.</a:t>
            </a:r>
            <a:r>
              <a:rPr lang="it-IT" dirty="0"/>
              <a:t> </a:t>
            </a:r>
            <a:endParaRPr lang="ro-RO" dirty="0"/>
          </a:p>
          <a:p>
            <a:pPr algn="just"/>
            <a:r>
              <a:rPr lang="it-IT" dirty="0"/>
              <a:t>• pe drumul fără marcaje menţinerea direcţiei şi orientarea este foarte dificilă</a:t>
            </a:r>
            <a:r>
              <a:rPr lang="ro-RO" dirty="0"/>
              <a:t>.</a:t>
            </a:r>
          </a:p>
          <a:p>
            <a:pPr algn="just"/>
            <a:r>
              <a:rPr lang="it-IT" dirty="0"/>
              <a:t> • prezenţa în trafic a conducatorilor auto inconştienţi, care folosesc viteze excesive neadaptate condiţilor de vizibilitate</a:t>
            </a:r>
            <a:r>
              <a:rPr lang="ro-RO" dirty="0"/>
              <a:t>.</a:t>
            </a:r>
          </a:p>
          <a:p>
            <a:pPr algn="just"/>
            <a:r>
              <a:rPr lang="it-IT" dirty="0"/>
              <a:t> </a:t>
            </a:r>
            <a:endParaRPr lang="ro-RO" dirty="0"/>
          </a:p>
        </p:txBody>
      </p:sp>
    </p:spTree>
    <p:extLst>
      <p:ext uri="{BB962C8B-B14F-4D97-AF65-F5344CB8AC3E}">
        <p14:creationId xmlns:p14="http://schemas.microsoft.com/office/powerpoint/2010/main" val="3932184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7"/>
            <a:ext cx="11449879" cy="5579164"/>
          </a:xfrm>
        </p:spPr>
        <p:txBody>
          <a:bodyPr>
            <a:normAutofit/>
          </a:bodyPr>
          <a:lstStyle/>
          <a:p>
            <a:endParaRPr lang="ro-RO" sz="3200" b="1" dirty="0"/>
          </a:p>
          <a:p>
            <a:r>
              <a:rPr lang="it-IT" sz="3200" b="1" dirty="0"/>
              <a:t>CONDUCEREA PREVENTIVĂ PE TIMP DE CEAŢĂ </a:t>
            </a:r>
            <a:endParaRPr lang="ro-RO" sz="3200" b="1" dirty="0"/>
          </a:p>
          <a:p>
            <a:r>
              <a:rPr lang="it-IT" b="1" dirty="0"/>
              <a:t>Elemente care generează pericole:</a:t>
            </a:r>
            <a:endParaRPr lang="ro-RO" b="1" dirty="0"/>
          </a:p>
          <a:p>
            <a:endParaRPr lang="ro-RO" b="1" dirty="0"/>
          </a:p>
          <a:p>
            <a:pPr algn="just"/>
            <a:r>
              <a:rPr lang="it-IT" dirty="0"/>
              <a:t>• autovehicule şi vehicule staţionate şi neiluminate, obstacole observate târziu</a:t>
            </a:r>
            <a:r>
              <a:rPr lang="ro-RO" dirty="0"/>
              <a:t>.</a:t>
            </a:r>
            <a:r>
              <a:rPr lang="it-IT" dirty="0"/>
              <a:t> </a:t>
            </a:r>
            <a:endParaRPr lang="ro-RO" dirty="0"/>
          </a:p>
          <a:p>
            <a:pPr algn="just"/>
            <a:r>
              <a:rPr lang="it-IT" dirty="0"/>
              <a:t>• prezenţa în trafic a bicicletelor, pietonilor, căruţelor, maşinilor şi utilajelor agricole, foarte greu de observat în aceste condiţii</a:t>
            </a:r>
            <a:r>
              <a:rPr lang="ro-RO" dirty="0"/>
              <a:t>.</a:t>
            </a:r>
          </a:p>
          <a:p>
            <a:pPr algn="just"/>
            <a:r>
              <a:rPr lang="it-IT" dirty="0"/>
              <a:t> • datorită concentrării foarte mari a atenţiei datorită riscurilor mari, oboseala apare rapid</a:t>
            </a:r>
            <a:r>
              <a:rPr lang="ro-RO" dirty="0"/>
              <a:t>.</a:t>
            </a:r>
            <a:r>
              <a:rPr lang="it-IT" dirty="0"/>
              <a:t> </a:t>
            </a:r>
            <a:endParaRPr lang="ro-RO" dirty="0"/>
          </a:p>
          <a:p>
            <a:pPr marL="342900" indent="-342900" algn="just">
              <a:buFont typeface="Wingdings" panose="05000000000000000000" pitchFamily="2" charset="2"/>
              <a:buChar char="Ø"/>
            </a:pPr>
            <a:r>
              <a:rPr lang="it-IT" dirty="0"/>
              <a:t> ceaţa poate fi de mai multe feluri : uscată (particule de fum, praf, ciment, fum)</a:t>
            </a:r>
            <a:r>
              <a:rPr lang="ro-RO" dirty="0"/>
              <a:t>.</a:t>
            </a:r>
          </a:p>
          <a:p>
            <a:pPr marL="342900" indent="-342900" algn="just">
              <a:buFont typeface="Wingdings" panose="05000000000000000000" pitchFamily="2" charset="2"/>
              <a:buChar char="Ø"/>
            </a:pPr>
            <a:r>
              <a:rPr lang="it-IT" dirty="0"/>
              <a:t>umedă (naturală – formată din particule foarte fine de apă)</a:t>
            </a:r>
            <a:r>
              <a:rPr lang="ro-RO" dirty="0"/>
              <a:t>.</a:t>
            </a:r>
          </a:p>
          <a:p>
            <a:pPr marL="342900" indent="-342900" algn="just">
              <a:buFont typeface="Wingdings" panose="05000000000000000000" pitchFamily="2" charset="2"/>
              <a:buChar char="Ø"/>
            </a:pPr>
            <a:r>
              <a:rPr lang="it-IT" dirty="0"/>
              <a:t> smogul (smoke+fog)  (ceaţă care combină cele doua categorii uscată şi umedă) </a:t>
            </a:r>
          </a:p>
          <a:p>
            <a:pPr algn="just"/>
            <a:endParaRPr lang="it-IT" dirty="0"/>
          </a:p>
          <a:p>
            <a:endParaRPr lang="ro-RO" dirty="0"/>
          </a:p>
        </p:txBody>
      </p:sp>
    </p:spTree>
    <p:extLst>
      <p:ext uri="{BB962C8B-B14F-4D97-AF65-F5344CB8AC3E}">
        <p14:creationId xmlns:p14="http://schemas.microsoft.com/office/powerpoint/2010/main" val="2737535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155095"/>
          </a:xfrm>
        </p:spPr>
        <p:txBody>
          <a:bodyPr>
            <a:normAutofit/>
          </a:bodyPr>
          <a:lstStyle/>
          <a:p>
            <a:r>
              <a:rPr lang="ro-RO" sz="3200" b="1" dirty="0"/>
              <a:t>Măsuri de reducere a poluării :</a:t>
            </a:r>
          </a:p>
          <a:p>
            <a:pPr marL="457200" indent="-457200" algn="just">
              <a:buAutoNum type="arabicPeriod"/>
            </a:pPr>
            <a:r>
              <a:rPr lang="ro-RO" sz="2200" dirty="0"/>
              <a:t>Reducerea consumului de carburant prin: </a:t>
            </a:r>
          </a:p>
          <a:p>
            <a:pPr marL="457200" indent="-457200" algn="just">
              <a:buAutoNum type="alphaLcParenR"/>
            </a:pPr>
            <a:r>
              <a:rPr lang="ro-RO" sz="2200" dirty="0"/>
              <a:t>adoptarea unui stil de conducere economic, care să evite accelerările și frânările bruște. </a:t>
            </a:r>
          </a:p>
          <a:p>
            <a:pPr marL="457200" indent="-457200" algn="just">
              <a:buAutoNum type="alphaLcParenR"/>
            </a:pPr>
            <a:r>
              <a:rPr lang="ro-RO" sz="2200" dirty="0"/>
              <a:t>folosirea cât mai rapidă a treptelor superioare de viteză.</a:t>
            </a:r>
          </a:p>
          <a:p>
            <a:pPr marL="457200" indent="-457200" algn="just">
              <a:buAutoNum type="alphaLcParenR"/>
            </a:pPr>
            <a:r>
              <a:rPr lang="ro-RO" sz="2200" dirty="0"/>
              <a:t>scăderea coeficientului aerodinamic.</a:t>
            </a:r>
          </a:p>
          <a:p>
            <a:pPr marL="457200" indent="-457200" algn="just">
              <a:buAutoNum type="alphaLcParenR"/>
            </a:pPr>
            <a:r>
              <a:rPr lang="ro-RO" sz="2200" dirty="0"/>
              <a:t>folosirea judicioasă a încărcăturii pe și în autovehicul.</a:t>
            </a:r>
          </a:p>
          <a:p>
            <a:pPr marL="457200" indent="-457200" algn="just">
              <a:buAutoNum type="alphaLcParenR"/>
            </a:pPr>
            <a:r>
              <a:rPr lang="ro-RO" sz="2200" dirty="0"/>
              <a:t> utilizarea de pneuri cu rezistență scăzută la înaintare. </a:t>
            </a:r>
          </a:p>
          <a:p>
            <a:pPr marL="457200" indent="-457200" algn="just">
              <a:buAutoNum type="alphaLcParenR"/>
            </a:pPr>
            <a:r>
              <a:rPr lang="ro-RO" sz="2200" dirty="0"/>
              <a:t>utilizarea de carburanți alternativi ecologici (biodiesel, etanol, GPL). </a:t>
            </a:r>
          </a:p>
          <a:p>
            <a:pPr marL="457200" indent="-457200" algn="just">
              <a:buAutoNum type="alphaLcParenR"/>
            </a:pPr>
            <a:r>
              <a:rPr lang="ro-RO" sz="2200" dirty="0"/>
              <a:t>utilizarea de dispozitive antipoluante (catalizatori, filtre de particule, etc). </a:t>
            </a:r>
          </a:p>
          <a:p>
            <a:pPr marL="457200" indent="-457200" algn="just">
              <a:buAutoNum type="alphaLcParenR"/>
            </a:pPr>
            <a:r>
              <a:rPr lang="ro-RO" sz="2200" dirty="0"/>
              <a:t>planificarea traseului.</a:t>
            </a:r>
          </a:p>
          <a:p>
            <a:pPr marL="457200" indent="-457200" algn="just">
              <a:buAutoNum type="alphaLcParenR"/>
            </a:pPr>
            <a:r>
              <a:rPr lang="ro-RO" sz="2200" dirty="0"/>
              <a:t>folosirea sistemelor start &amp; stop.</a:t>
            </a:r>
          </a:p>
        </p:txBody>
      </p:sp>
    </p:spTree>
    <p:extLst>
      <p:ext uri="{BB962C8B-B14F-4D97-AF65-F5344CB8AC3E}">
        <p14:creationId xmlns:p14="http://schemas.microsoft.com/office/powerpoint/2010/main" val="1687313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764695"/>
          </a:xfrm>
        </p:spPr>
        <p:txBody>
          <a:bodyPr>
            <a:normAutofit/>
          </a:bodyPr>
          <a:lstStyle/>
          <a:p>
            <a:endParaRPr lang="ro-RO" sz="3200" b="1" dirty="0"/>
          </a:p>
          <a:p>
            <a:r>
              <a:rPr lang="ro-RO" sz="3200" b="1" dirty="0"/>
              <a:t>Noțiuni de conducere ecologică </a:t>
            </a:r>
          </a:p>
          <a:p>
            <a:endParaRPr lang="ro-RO" sz="3200" b="1" dirty="0"/>
          </a:p>
          <a:p>
            <a:pPr marL="342900" indent="-342900" algn="just">
              <a:buFont typeface="Wingdings" panose="05000000000000000000" pitchFamily="2" charset="2"/>
              <a:buChar char="Ø"/>
            </a:pPr>
            <a:r>
              <a:rPr lang="ro-RO" dirty="0"/>
              <a:t>Conducerea ecologică este ansamblul normelor comportamentale şi ale măsurilor de verificare şi control ale vehiculului, prin care se poate obține economie de combustibil şi/sau protecția mediului.</a:t>
            </a:r>
          </a:p>
          <a:p>
            <a:pPr algn="just"/>
            <a:r>
              <a:rPr lang="ro-RO" dirty="0"/>
              <a:t>Consum ridicat de combustibil și implicit un nivel de poluare ridicat:</a:t>
            </a:r>
          </a:p>
          <a:p>
            <a:pPr algn="just"/>
            <a:r>
              <a:rPr lang="ro-RO" dirty="0"/>
              <a:t>1. Folosirea unor regimuri de turații ridicate. </a:t>
            </a:r>
          </a:p>
          <a:p>
            <a:pPr algn="just"/>
            <a:r>
              <a:rPr lang="ro-RO" dirty="0"/>
              <a:t>2. Accelerările și frânările bruște. </a:t>
            </a:r>
          </a:p>
          <a:p>
            <a:pPr algn="just"/>
            <a:r>
              <a:rPr lang="ro-RO" dirty="0"/>
              <a:t>3. Deplasarea cu geamurile deschise.</a:t>
            </a:r>
          </a:p>
          <a:p>
            <a:pPr algn="just"/>
            <a:r>
              <a:rPr lang="ro-RO" dirty="0"/>
              <a:t>4. Folosirea oricăror consumatori electrici inclusiv a aerului condiționat.</a:t>
            </a:r>
          </a:p>
          <a:p>
            <a:pPr algn="just"/>
            <a:endParaRPr lang="ro-RO" dirty="0"/>
          </a:p>
        </p:txBody>
      </p:sp>
    </p:spTree>
    <p:extLst>
      <p:ext uri="{BB962C8B-B14F-4D97-AF65-F5344CB8AC3E}">
        <p14:creationId xmlns:p14="http://schemas.microsoft.com/office/powerpoint/2010/main" val="140656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764695"/>
          </a:xfrm>
        </p:spPr>
        <p:txBody>
          <a:bodyPr>
            <a:normAutofit/>
          </a:bodyPr>
          <a:lstStyle/>
          <a:p>
            <a:endParaRPr lang="ro-RO" sz="3200" b="1" dirty="0"/>
          </a:p>
          <a:p>
            <a:r>
              <a:rPr lang="ro-RO" sz="3200" b="1" dirty="0"/>
              <a:t>Noțiuni de conducere ecologică </a:t>
            </a:r>
          </a:p>
          <a:p>
            <a:pPr algn="just"/>
            <a:endParaRPr lang="ro-RO" dirty="0"/>
          </a:p>
          <a:p>
            <a:pPr algn="just"/>
            <a:endParaRPr lang="ro-RO" dirty="0"/>
          </a:p>
          <a:p>
            <a:pPr algn="just"/>
            <a:r>
              <a:rPr lang="ro-RO" dirty="0"/>
              <a:t>5. Deplasarea cu anvelopele uzate sau sub limita de presiune recomandată.</a:t>
            </a:r>
          </a:p>
          <a:p>
            <a:pPr algn="just"/>
            <a:r>
              <a:rPr lang="ro-RO" dirty="0"/>
              <a:t>6. Îngreunarea autovehiculului cu bagaj inutil.</a:t>
            </a:r>
          </a:p>
          <a:p>
            <a:pPr algn="just"/>
            <a:r>
              <a:rPr lang="ro-RO" dirty="0"/>
              <a:t>7. Bagaj pe autovehicul care influențează coeficientul aerodinamic.</a:t>
            </a:r>
          </a:p>
          <a:p>
            <a:pPr algn="just"/>
            <a:r>
              <a:rPr lang="ro-RO" dirty="0"/>
              <a:t>8. Folosirea unui combustibil cu proprietăți inferioare.</a:t>
            </a:r>
          </a:p>
          <a:p>
            <a:pPr algn="just"/>
            <a:r>
              <a:rPr lang="ro-RO" dirty="0"/>
              <a:t>9. Deplasarea cu frâna de mână trasă sau cu roțile înfrânate din diverse cauze tehnice.</a:t>
            </a:r>
          </a:p>
          <a:p>
            <a:pPr algn="just"/>
            <a:endParaRPr lang="ro-RO" dirty="0"/>
          </a:p>
        </p:txBody>
      </p:sp>
    </p:spTree>
    <p:extLst>
      <p:ext uri="{BB962C8B-B14F-4D97-AF65-F5344CB8AC3E}">
        <p14:creationId xmlns:p14="http://schemas.microsoft.com/office/powerpoint/2010/main" val="1426677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r>
              <a:rPr lang="ro-RO" sz="3200" b="1" dirty="0"/>
              <a:t>Noțiuni de mecanică şi cunoaștere a autovehiculului pentru categoria B </a:t>
            </a:r>
            <a:endParaRPr lang="ro-RO" sz="3200" dirty="0"/>
          </a:p>
          <a:p>
            <a:pPr algn="just"/>
            <a:r>
              <a:rPr lang="ro-RO" b="1" dirty="0"/>
              <a:t>Motorul cu ardere internă:</a:t>
            </a:r>
          </a:p>
          <a:p>
            <a:pPr algn="just"/>
            <a:endParaRPr lang="ro-RO" dirty="0"/>
          </a:p>
        </p:txBody>
      </p:sp>
      <p:pic>
        <p:nvPicPr>
          <p:cNvPr id="8" name="Imagine 7">
            <a:extLst>
              <a:ext uri="{FF2B5EF4-FFF2-40B4-BE49-F238E27FC236}">
                <a16:creationId xmlns:a16="http://schemas.microsoft.com/office/drawing/2014/main" id="{2106BE42-4CCD-4C03-B102-F81EA8CCDED0}"/>
              </a:ext>
            </a:extLst>
          </p:cNvPr>
          <p:cNvPicPr>
            <a:picLocks noChangeAspect="1"/>
          </p:cNvPicPr>
          <p:nvPr/>
        </p:nvPicPr>
        <p:blipFill>
          <a:blip r:embed="rId2"/>
          <a:stretch>
            <a:fillRect/>
          </a:stretch>
        </p:blipFill>
        <p:spPr>
          <a:xfrm>
            <a:off x="914399" y="1802841"/>
            <a:ext cx="10734261" cy="4654280"/>
          </a:xfrm>
          <a:prstGeom prst="rect">
            <a:avLst/>
          </a:prstGeom>
        </p:spPr>
      </p:pic>
    </p:spTree>
    <p:extLst>
      <p:ext uri="{BB962C8B-B14F-4D97-AF65-F5344CB8AC3E}">
        <p14:creationId xmlns:p14="http://schemas.microsoft.com/office/powerpoint/2010/main" val="2165185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r>
              <a:rPr lang="ro-RO" b="1" dirty="0"/>
              <a:t>Piesele componente ale motorului:</a:t>
            </a:r>
          </a:p>
          <a:p>
            <a:pPr algn="l"/>
            <a:r>
              <a:rPr lang="ro-RO" dirty="0"/>
              <a:t> Componente fixe:</a:t>
            </a:r>
          </a:p>
          <a:p>
            <a:pPr algn="just"/>
            <a:r>
              <a:rPr lang="ro-RO" dirty="0"/>
              <a:t>	1. blocul motor.</a:t>
            </a:r>
          </a:p>
          <a:p>
            <a:pPr algn="just"/>
            <a:r>
              <a:rPr lang="ro-RO" dirty="0"/>
              <a:t>	2. Chiulasa</a:t>
            </a:r>
          </a:p>
          <a:p>
            <a:pPr algn="just"/>
            <a:r>
              <a:rPr lang="ro-RO" dirty="0"/>
              <a:t>	3. Garnitura de chiulasă</a:t>
            </a:r>
          </a:p>
          <a:p>
            <a:pPr algn="just"/>
            <a:r>
              <a:rPr lang="ro-RO" dirty="0"/>
              <a:t>	4. Baia de ulei</a:t>
            </a:r>
          </a:p>
          <a:p>
            <a:pPr algn="just"/>
            <a:endParaRPr lang="ro-RO" dirty="0"/>
          </a:p>
          <a:p>
            <a:pPr algn="just"/>
            <a:r>
              <a:rPr lang="ro-RO" dirty="0"/>
              <a:t>Componente mobile:</a:t>
            </a:r>
          </a:p>
          <a:p>
            <a:pPr algn="just"/>
            <a:r>
              <a:rPr lang="ro-RO" dirty="0"/>
              <a:t>	1. Pistonul</a:t>
            </a:r>
          </a:p>
          <a:p>
            <a:pPr algn="just"/>
            <a:r>
              <a:rPr lang="ro-RO" dirty="0"/>
              <a:t>	2. Bolțul</a:t>
            </a:r>
          </a:p>
          <a:p>
            <a:pPr algn="just"/>
            <a:r>
              <a:rPr lang="ro-RO" dirty="0"/>
              <a:t>	3. Biela</a:t>
            </a:r>
          </a:p>
          <a:p>
            <a:pPr algn="just"/>
            <a:r>
              <a:rPr lang="ro-RO" dirty="0"/>
              <a:t>	4. Arborele cotit</a:t>
            </a:r>
          </a:p>
          <a:p>
            <a:pPr algn="just"/>
            <a:r>
              <a:rPr lang="ro-RO" dirty="0"/>
              <a:t>	5. Supapele</a:t>
            </a:r>
          </a:p>
          <a:p>
            <a:pPr algn="just"/>
            <a:r>
              <a:rPr lang="ro-RO" dirty="0"/>
              <a:t> </a:t>
            </a:r>
          </a:p>
          <a:p>
            <a:endParaRPr lang="ro-RO" dirty="0"/>
          </a:p>
        </p:txBody>
      </p:sp>
      <p:pic>
        <p:nvPicPr>
          <p:cNvPr id="4" name="Imagine 3">
            <a:extLst>
              <a:ext uri="{FF2B5EF4-FFF2-40B4-BE49-F238E27FC236}">
                <a16:creationId xmlns:a16="http://schemas.microsoft.com/office/drawing/2014/main" id="{57C28822-BB3A-44B6-A527-F93E390C29F5}"/>
              </a:ext>
            </a:extLst>
          </p:cNvPr>
          <p:cNvPicPr>
            <a:picLocks noChangeAspect="1"/>
          </p:cNvPicPr>
          <p:nvPr/>
        </p:nvPicPr>
        <p:blipFill>
          <a:blip r:embed="rId2"/>
          <a:stretch>
            <a:fillRect/>
          </a:stretch>
        </p:blipFill>
        <p:spPr>
          <a:xfrm>
            <a:off x="6841021" y="1420260"/>
            <a:ext cx="4623196" cy="4727322"/>
          </a:xfrm>
          <a:prstGeom prst="rect">
            <a:avLst/>
          </a:prstGeom>
        </p:spPr>
      </p:pic>
    </p:spTree>
    <p:extLst>
      <p:ext uri="{BB962C8B-B14F-4D97-AF65-F5344CB8AC3E}">
        <p14:creationId xmlns:p14="http://schemas.microsoft.com/office/powerpoint/2010/main" val="1328762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7"/>
            <a:ext cx="11449879" cy="5658678"/>
          </a:xfrm>
        </p:spPr>
        <p:txBody>
          <a:bodyPr>
            <a:normAutofit/>
          </a:bodyPr>
          <a:lstStyle/>
          <a:p>
            <a:r>
              <a:rPr lang="ro-RO" sz="3500" b="1" dirty="0"/>
              <a:t>Sistemul de ungere</a:t>
            </a:r>
          </a:p>
          <a:p>
            <a:endParaRPr lang="ro-RO" sz="3500" b="1" dirty="0"/>
          </a:p>
          <a:p>
            <a:pPr marL="342900" indent="-342900" algn="just">
              <a:buFont typeface="Arial" panose="020B0604020202020204" pitchFamily="34" charset="0"/>
              <a:buChar char="•"/>
            </a:pPr>
            <a:r>
              <a:rPr lang="ro-RO" dirty="0"/>
              <a:t>Piesele în mișcare ale motorului trebuie unse. </a:t>
            </a:r>
          </a:p>
          <a:p>
            <a:pPr marL="342900" indent="-342900" algn="just">
              <a:buFont typeface="Arial" panose="020B0604020202020204" pitchFamily="34" charset="0"/>
              <a:buChar char="•"/>
            </a:pPr>
            <a:r>
              <a:rPr lang="ro-RO" dirty="0"/>
              <a:t>Uleiul are rolul de a unge piesele în mișcare, formând o peliculă fină (film) de lubrifiant pe suprafața acestora.</a:t>
            </a:r>
          </a:p>
          <a:p>
            <a:pPr marL="342900" indent="-342900" algn="just">
              <a:buFont typeface="Arial" panose="020B0604020202020204" pitchFamily="34" charset="0"/>
              <a:buChar char="•"/>
            </a:pPr>
            <a:r>
              <a:rPr lang="ro-RO" dirty="0"/>
              <a:t>Uleiul lucrează în condiții extrem de vitrege (temperaturi ridicate, contaminare cu produse de ardere sau alte substanţe), de aceea trebuie înlocuit periodic. </a:t>
            </a:r>
          </a:p>
          <a:p>
            <a:pPr marL="342900" indent="-342900" algn="just">
              <a:buFont typeface="Arial" panose="020B0604020202020204" pitchFamily="34" charset="0"/>
              <a:buChar char="•"/>
            </a:pPr>
            <a:r>
              <a:rPr lang="ro-RO" dirty="0"/>
              <a:t>Nivelul uleiului poate scădea, deoarece o parte din ulei pătrunde în camera de ardere datorită imperfecțiunilor segmenților şi este ars. </a:t>
            </a:r>
          </a:p>
          <a:p>
            <a:pPr algn="just"/>
            <a:endParaRPr lang="ro-RO" dirty="0"/>
          </a:p>
          <a:p>
            <a:endParaRPr lang="ro-RO" dirty="0"/>
          </a:p>
        </p:txBody>
      </p:sp>
    </p:spTree>
    <p:extLst>
      <p:ext uri="{BB962C8B-B14F-4D97-AF65-F5344CB8AC3E}">
        <p14:creationId xmlns:p14="http://schemas.microsoft.com/office/powerpoint/2010/main" val="14432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7"/>
            <a:ext cx="11449879" cy="5658678"/>
          </a:xfrm>
        </p:spPr>
        <p:txBody>
          <a:bodyPr>
            <a:normAutofit/>
          </a:bodyPr>
          <a:lstStyle/>
          <a:p>
            <a:endParaRPr lang="ro-RO" sz="3200" b="1" dirty="0"/>
          </a:p>
          <a:p>
            <a:r>
              <a:rPr lang="ro-RO" sz="3200" b="1" dirty="0"/>
              <a:t>Sistemul de ungere</a:t>
            </a:r>
          </a:p>
          <a:p>
            <a:endParaRPr lang="ro-RO" sz="3200" b="1" dirty="0"/>
          </a:p>
          <a:p>
            <a:pPr marL="342900" indent="-342900" algn="just">
              <a:buFont typeface="Arial" panose="020B0604020202020204" pitchFamily="34" charset="0"/>
              <a:buChar char="•"/>
            </a:pPr>
            <a:r>
              <a:rPr lang="ro-RO" dirty="0"/>
              <a:t>Dacă segmenții se uzează accentuat, o cantitate semnificativă de ulei pătrunde în camera de ardere, în această situație fumul de la eșapament devine </a:t>
            </a:r>
            <a:r>
              <a:rPr lang="ro-RO" b="1" u="sng" dirty="0"/>
              <a:t>albăstrui. </a:t>
            </a:r>
          </a:p>
          <a:p>
            <a:pPr marL="342900" indent="-342900" algn="just">
              <a:buFont typeface="Arial" panose="020B0604020202020204" pitchFamily="34" charset="0"/>
              <a:buChar char="•"/>
            </a:pPr>
            <a:r>
              <a:rPr lang="ro-RO" dirty="0"/>
              <a:t>Nivelul uleiului din baie se controlează cu joja.</a:t>
            </a:r>
          </a:p>
          <a:p>
            <a:pPr marL="342900" indent="-342900" algn="just">
              <a:buFont typeface="Arial" panose="020B0604020202020204" pitchFamily="34" charset="0"/>
              <a:buChar char="•"/>
            </a:pPr>
            <a:r>
              <a:rPr lang="ro-RO" dirty="0"/>
              <a:t>Dacă piesele în mișcare nu sunt unse, acestea se </a:t>
            </a:r>
            <a:r>
              <a:rPr lang="ro-RO" b="1" u="sng" dirty="0"/>
              <a:t>gripează.</a:t>
            </a:r>
          </a:p>
          <a:p>
            <a:pPr marL="342900" indent="-342900" algn="just">
              <a:buFont typeface="Arial" panose="020B0604020202020204" pitchFamily="34" charset="0"/>
              <a:buChar char="•"/>
            </a:pPr>
            <a:r>
              <a:rPr lang="ro-RO" dirty="0"/>
              <a:t>Nivelul uleiului poate crește, dacă pătrunde în el carburant (din cauza amintită mai sus), sau lichid de răcire.</a:t>
            </a:r>
          </a:p>
          <a:p>
            <a:pPr marL="342900" indent="-342900" algn="just">
              <a:buFont typeface="Arial" panose="020B0604020202020204" pitchFamily="34" charset="0"/>
              <a:buChar char="•"/>
            </a:pPr>
            <a:r>
              <a:rPr lang="ro-RO" dirty="0"/>
              <a:t>În această situație calitățile de ungere ale uleiului sunt compromise. Acesta trebuie schimbat imediat.</a:t>
            </a:r>
          </a:p>
          <a:p>
            <a:pPr algn="just"/>
            <a:endParaRPr lang="ro-RO" dirty="0"/>
          </a:p>
          <a:p>
            <a:endParaRPr lang="ro-RO" dirty="0"/>
          </a:p>
        </p:txBody>
      </p:sp>
    </p:spTree>
    <p:extLst>
      <p:ext uri="{BB962C8B-B14F-4D97-AF65-F5344CB8AC3E}">
        <p14:creationId xmlns:p14="http://schemas.microsoft.com/office/powerpoint/2010/main" val="2135779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7"/>
            <a:ext cx="11449879" cy="5658678"/>
          </a:xfrm>
        </p:spPr>
        <p:txBody>
          <a:bodyPr>
            <a:normAutofit/>
          </a:bodyPr>
          <a:lstStyle/>
          <a:p>
            <a:endParaRPr lang="ro-RO" b="1" dirty="0"/>
          </a:p>
          <a:p>
            <a:r>
              <a:rPr lang="ro-RO" b="1" dirty="0"/>
              <a:t>Sistemul de ungere</a:t>
            </a:r>
          </a:p>
          <a:p>
            <a:pPr algn="l"/>
            <a:endParaRPr lang="ro-RO" sz="2600" b="1" dirty="0"/>
          </a:p>
          <a:p>
            <a:pPr algn="l"/>
            <a:endParaRPr lang="ro-RO" sz="2600" b="1" dirty="0"/>
          </a:p>
          <a:p>
            <a:pPr algn="l"/>
            <a:r>
              <a:rPr lang="ro-RO" sz="2600" b="1" dirty="0"/>
              <a:t>Principalele caracteristici ale uleiului sunt: </a:t>
            </a:r>
          </a:p>
          <a:p>
            <a:pPr marL="457200" indent="-457200" algn="l">
              <a:buAutoNum type="arabicPeriod"/>
            </a:pPr>
            <a:r>
              <a:rPr lang="ro-RO" dirty="0"/>
              <a:t>vâscozitatea (viteza cu care curge printr-un orificiu) </a:t>
            </a:r>
          </a:p>
          <a:p>
            <a:pPr marL="457200" indent="-457200" algn="l">
              <a:buAutoNum type="arabicPeriod"/>
            </a:pPr>
            <a:r>
              <a:rPr lang="ro-RO" dirty="0"/>
              <a:t>onctuozitatea (capacitatea de a adera la o piesă).</a:t>
            </a:r>
          </a:p>
          <a:p>
            <a:pPr algn="just"/>
            <a:endParaRPr lang="ro-RO" dirty="0"/>
          </a:p>
          <a:p>
            <a:endParaRPr lang="ro-RO" dirty="0"/>
          </a:p>
        </p:txBody>
      </p:sp>
    </p:spTree>
    <p:extLst>
      <p:ext uri="{BB962C8B-B14F-4D97-AF65-F5344CB8AC3E}">
        <p14:creationId xmlns:p14="http://schemas.microsoft.com/office/powerpoint/2010/main" val="3714334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7"/>
            <a:ext cx="11449879" cy="5844208"/>
          </a:xfrm>
        </p:spPr>
        <p:txBody>
          <a:bodyPr>
            <a:normAutofit/>
          </a:bodyPr>
          <a:lstStyle/>
          <a:p>
            <a:r>
              <a:rPr lang="ro-RO" b="1" dirty="0"/>
              <a:t> </a:t>
            </a:r>
            <a:r>
              <a:rPr lang="ro-RO" sz="3500" b="1" dirty="0"/>
              <a:t>Sistemul de răcire </a:t>
            </a:r>
          </a:p>
          <a:p>
            <a:pPr marL="342900" indent="-342900" algn="just">
              <a:buFont typeface="Wingdings" panose="05000000000000000000" pitchFamily="2" charset="2"/>
              <a:buChar char="Ø"/>
            </a:pPr>
            <a:r>
              <a:rPr lang="ro-RO" dirty="0"/>
              <a:t>Arderea continuă a carburantului determină încălzirea motorului, care trebuie astfel răcit. Cele mai răspândite sisteme de răcire sunt cele cu aer şi cele cu lichid. </a:t>
            </a:r>
          </a:p>
          <a:p>
            <a:pPr algn="just"/>
            <a:endParaRPr lang="ro-RO" dirty="0"/>
          </a:p>
          <a:p>
            <a:pPr marL="342900" indent="-342900" algn="just">
              <a:buFont typeface="Wingdings" panose="05000000000000000000" pitchFamily="2" charset="2"/>
              <a:buChar char="Ø"/>
            </a:pPr>
            <a:r>
              <a:rPr lang="ro-RO" dirty="0"/>
              <a:t>Motorul funcționează la temperatura de regim, dacă lichidul de răcire a atins temperatura de 90-95 grade Celsius. În caz că este mai rece arderea amestecului carburant este imperfectă, din cauza amestecului carburant prea bogat, motorul se uzează mai repede şi consumă mai mult. </a:t>
            </a:r>
          </a:p>
          <a:p>
            <a:pPr marL="342900" indent="-342900" algn="just">
              <a:buFont typeface="Wingdings" panose="05000000000000000000" pitchFamily="2" charset="2"/>
              <a:buChar char="Ø"/>
            </a:pPr>
            <a:r>
              <a:rPr lang="ro-RO" dirty="0"/>
              <a:t>Dacă motorul se supraîncălzește, lichidul de răcire fierbe. Pistoanele de aluminiu ale motorului se dilată mai mult decât cămășile cilindrilor, care sunt din fontă, având un coeficient de dilatare mai ridicat, determinând </a:t>
            </a:r>
            <a:r>
              <a:rPr lang="ro-RO" b="1" u="sng" dirty="0"/>
              <a:t>calarea motorului</a:t>
            </a:r>
            <a:r>
              <a:rPr lang="ro-RO" dirty="0"/>
              <a:t>. </a:t>
            </a:r>
          </a:p>
        </p:txBody>
      </p:sp>
    </p:spTree>
    <p:extLst>
      <p:ext uri="{BB962C8B-B14F-4D97-AF65-F5344CB8AC3E}">
        <p14:creationId xmlns:p14="http://schemas.microsoft.com/office/powerpoint/2010/main" val="3939501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967409" y="278297"/>
            <a:ext cx="10893287" cy="5844208"/>
          </a:xfrm>
        </p:spPr>
        <p:txBody>
          <a:bodyPr>
            <a:normAutofit/>
          </a:bodyPr>
          <a:lstStyle/>
          <a:p>
            <a:r>
              <a:rPr lang="ro-RO" sz="3200" b="1" dirty="0"/>
              <a:t> </a:t>
            </a:r>
          </a:p>
          <a:p>
            <a:r>
              <a:rPr lang="ro-RO" sz="3200" b="1" dirty="0"/>
              <a:t>Sistemul de răcire </a:t>
            </a:r>
          </a:p>
          <a:p>
            <a:endParaRPr lang="ro-RO" sz="3200" b="1" dirty="0"/>
          </a:p>
          <a:p>
            <a:pPr algn="just"/>
            <a:r>
              <a:rPr lang="ro-RO" dirty="0"/>
              <a:t>Părți componente ale sistemului de răcire cu lichid:</a:t>
            </a:r>
          </a:p>
          <a:p>
            <a:pPr marL="457200" indent="-457200" algn="just">
              <a:buAutoNum type="arabicPeriod"/>
            </a:pPr>
            <a:r>
              <a:rPr lang="ro-RO" dirty="0"/>
              <a:t>Radiator</a:t>
            </a:r>
          </a:p>
          <a:p>
            <a:pPr marL="457200" indent="-457200" algn="just">
              <a:buAutoNum type="arabicPeriod"/>
            </a:pPr>
            <a:r>
              <a:rPr lang="ro-RO" dirty="0"/>
              <a:t>Pompă apă</a:t>
            </a:r>
          </a:p>
          <a:p>
            <a:pPr marL="457200" indent="-457200" algn="just">
              <a:buAutoNum type="arabicPeriod"/>
            </a:pPr>
            <a:r>
              <a:rPr lang="ro-RO" dirty="0"/>
              <a:t>Ventilator</a:t>
            </a:r>
          </a:p>
          <a:p>
            <a:pPr marL="457200" indent="-457200" algn="just">
              <a:buAutoNum type="arabicPeriod"/>
            </a:pPr>
            <a:r>
              <a:rPr lang="ro-RO" dirty="0"/>
              <a:t>Termostat</a:t>
            </a:r>
          </a:p>
          <a:p>
            <a:pPr marL="457200" indent="-457200" algn="just">
              <a:buAutoNum type="arabicPeriod"/>
            </a:pPr>
            <a:r>
              <a:rPr lang="ro-RO" dirty="0"/>
              <a:t>Curea de accesorii (antrenează pompa de apă)</a:t>
            </a:r>
          </a:p>
        </p:txBody>
      </p:sp>
    </p:spTree>
    <p:extLst>
      <p:ext uri="{BB962C8B-B14F-4D97-AF65-F5344CB8AC3E}">
        <p14:creationId xmlns:p14="http://schemas.microsoft.com/office/powerpoint/2010/main" val="2653119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endParaRPr lang="ro-RO" sz="3200" b="1" dirty="0"/>
          </a:p>
          <a:p>
            <a:r>
              <a:rPr lang="ro-RO" sz="3200" b="1" dirty="0"/>
              <a:t>Defecțiuni frecvente ale sistemului de răcire</a:t>
            </a:r>
          </a:p>
          <a:p>
            <a:endParaRPr lang="ro-RO" sz="3200" b="1" dirty="0"/>
          </a:p>
          <a:p>
            <a:pPr marL="457200" indent="-457200" algn="just">
              <a:buAutoNum type="arabicPeriod"/>
            </a:pPr>
            <a:r>
              <a:rPr lang="ro-RO" dirty="0"/>
              <a:t>Ruperea curelei de accesorii. (nu se  mai antrenează pompa de apă, temperatura lichidului de răcire crește, martorul roșu din bord se aprinde, autovehiculul trebuie oprit imediat deoarece se poate produce calarea motorului)</a:t>
            </a:r>
          </a:p>
          <a:p>
            <a:pPr marL="457200" indent="-457200" algn="just">
              <a:buAutoNum type="arabicPeriod"/>
            </a:pPr>
            <a:r>
              <a:rPr lang="ro-RO" dirty="0"/>
              <a:t>Blocarea termostatului pe poziția închis. Lichidul de răcire din motor nu mai trece în radiator pentru a se răci, motorul se supraîncălzește, se produce calarea motorului dacă nu se oprește la timp funcționarea acestuia.</a:t>
            </a:r>
          </a:p>
          <a:p>
            <a:pPr algn="just"/>
            <a:endParaRPr lang="ro-RO" dirty="0"/>
          </a:p>
        </p:txBody>
      </p:sp>
    </p:spTree>
    <p:extLst>
      <p:ext uri="{BB962C8B-B14F-4D97-AF65-F5344CB8AC3E}">
        <p14:creationId xmlns:p14="http://schemas.microsoft.com/office/powerpoint/2010/main" val="949570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endParaRPr lang="ro-RO" sz="3200" b="1" dirty="0"/>
          </a:p>
          <a:p>
            <a:r>
              <a:rPr lang="ro-RO" sz="3200" b="1" dirty="0"/>
              <a:t>Defecțiuni frecvente ale sistemului de răcire</a:t>
            </a:r>
          </a:p>
          <a:p>
            <a:endParaRPr lang="ro-RO" sz="3200" b="1" dirty="0"/>
          </a:p>
          <a:p>
            <a:pPr algn="just"/>
            <a:r>
              <a:rPr lang="ro-RO" dirty="0"/>
              <a:t>3.  Blocarea termostatului pe poziția deschis. Motorul nu ajunge la temperatura optimă de      funcționare, puterea acestuia scade, consumul de carburant crește, accentuează uzura motorului.</a:t>
            </a:r>
          </a:p>
          <a:p>
            <a:pPr algn="just"/>
            <a:r>
              <a:rPr lang="ro-RO" dirty="0"/>
              <a:t>4. Curgerea lichidului de răcire pe la pompa de apă. Pompa de apă este uzată și trebuie schimbată. Se poate circula cu autovehiculul până la service cu mare grijă verificând și completând permanent nivelul lichidului de răcire în instalație.</a:t>
            </a:r>
            <a:endParaRPr lang="ro-RO" b="1" dirty="0"/>
          </a:p>
          <a:p>
            <a:pPr marL="457200" indent="-457200" algn="just">
              <a:buAutoNum type="arabicPeriod"/>
            </a:pPr>
            <a:endParaRPr lang="ro-RO" dirty="0"/>
          </a:p>
        </p:txBody>
      </p:sp>
    </p:spTree>
    <p:extLst>
      <p:ext uri="{BB962C8B-B14F-4D97-AF65-F5344CB8AC3E}">
        <p14:creationId xmlns:p14="http://schemas.microsoft.com/office/powerpoint/2010/main" val="995965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738191"/>
          </a:xfrm>
        </p:spPr>
        <p:txBody>
          <a:bodyPr>
            <a:normAutofit/>
          </a:bodyPr>
          <a:lstStyle/>
          <a:p>
            <a:endParaRPr lang="ro-RO" sz="3200" b="1" dirty="0"/>
          </a:p>
          <a:p>
            <a:r>
              <a:rPr lang="ro-RO" sz="3200" b="1" dirty="0"/>
              <a:t>Sistemul electric </a:t>
            </a:r>
          </a:p>
          <a:p>
            <a:pPr algn="just"/>
            <a:r>
              <a:rPr lang="ro-RO" dirty="0"/>
              <a:t>Sistemul electric asigură generarea, înmagazinarea, transformarea şi distribuirea curentului electric la consumatorii de la bordul vehiculului. </a:t>
            </a:r>
          </a:p>
          <a:p>
            <a:pPr algn="just"/>
            <a:r>
              <a:rPr lang="ro-RO" dirty="0"/>
              <a:t>Acumulatorul înmagazinează energia electrică (curent electric continuu, de obicei cu tensiunea nominală de 12 V), generată de alternator sau dinam. </a:t>
            </a:r>
          </a:p>
          <a:p>
            <a:pPr algn="just"/>
            <a:r>
              <a:rPr lang="ro-RO" dirty="0"/>
              <a:t>Este singura sursă de energie electrică atunci când motorul nu funcționează. </a:t>
            </a:r>
          </a:p>
          <a:p>
            <a:pPr algn="just"/>
            <a:r>
              <a:rPr lang="ro-RO" dirty="0"/>
              <a:t>Pune în funcțiune motorul electric de pornire (demarorul sau electromotorul) pentru pornirea motorului termic.</a:t>
            </a:r>
          </a:p>
          <a:p>
            <a:pPr algn="just"/>
            <a:r>
              <a:rPr lang="ro-RO" dirty="0"/>
              <a:t>După pornirea motorului termic, acumulatorul nu va mai consuma curent electric, ci va înmagazina curentul produs de alternator.</a:t>
            </a:r>
          </a:p>
          <a:p>
            <a:pPr algn="just"/>
            <a:r>
              <a:rPr lang="ro-RO" dirty="0"/>
              <a:t> </a:t>
            </a:r>
          </a:p>
        </p:txBody>
      </p:sp>
    </p:spTree>
    <p:extLst>
      <p:ext uri="{BB962C8B-B14F-4D97-AF65-F5344CB8AC3E}">
        <p14:creationId xmlns:p14="http://schemas.microsoft.com/office/powerpoint/2010/main" val="2026600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5738191"/>
          </a:xfrm>
        </p:spPr>
        <p:txBody>
          <a:bodyPr>
            <a:normAutofit/>
          </a:bodyPr>
          <a:lstStyle/>
          <a:p>
            <a:endParaRPr lang="ro-RO" sz="3200" b="1" dirty="0"/>
          </a:p>
          <a:p>
            <a:r>
              <a:rPr lang="ro-RO" sz="3200" b="1" dirty="0"/>
              <a:t>Sistemul electric </a:t>
            </a:r>
          </a:p>
          <a:p>
            <a:pPr algn="just"/>
            <a:endParaRPr lang="ro-RO" dirty="0"/>
          </a:p>
          <a:p>
            <a:pPr marL="342900" indent="-342900" algn="just">
              <a:buFont typeface="Arial" panose="020B0604020202020204" pitchFamily="34" charset="0"/>
              <a:buChar char="•"/>
            </a:pPr>
            <a:r>
              <a:rPr lang="ro-RO" dirty="0"/>
              <a:t>Atunci când motorul funcționează, antrenează un generator, numit alternator. </a:t>
            </a:r>
          </a:p>
          <a:p>
            <a:pPr marL="342900" indent="-342900" algn="just">
              <a:buFont typeface="Arial" panose="020B0604020202020204" pitchFamily="34" charset="0"/>
              <a:buChar char="•"/>
            </a:pPr>
            <a:r>
              <a:rPr lang="ro-RO" dirty="0"/>
              <a:t>Curentul electric alternativ debitat de acesta este redresat de o punte cu diode, fiind transformat în curent continuu, care este folosit atât la încărcarea acumulatorului, cât şi la alimentarea consumatorilor de bord. (becuri, ștergătoare, casetofon, etc.). </a:t>
            </a:r>
          </a:p>
          <a:p>
            <a:pPr marL="342900" indent="-342900" algn="just">
              <a:buFont typeface="Arial" panose="020B0604020202020204" pitchFamily="34" charset="0"/>
              <a:buChar char="•"/>
            </a:pPr>
            <a:r>
              <a:rPr lang="ro-RO" dirty="0"/>
              <a:t>Pentru a regla debitul şi tensiunea curentului de încărcare, independent de turația generatorului, se folosește un releu regulator.</a:t>
            </a:r>
          </a:p>
          <a:p>
            <a:pPr marL="457200" indent="-457200" algn="just">
              <a:buAutoNum type="arabicPeriod"/>
            </a:pPr>
            <a:endParaRPr lang="ro-RO" dirty="0"/>
          </a:p>
        </p:txBody>
      </p:sp>
    </p:spTree>
    <p:extLst>
      <p:ext uri="{BB962C8B-B14F-4D97-AF65-F5344CB8AC3E}">
        <p14:creationId xmlns:p14="http://schemas.microsoft.com/office/powerpoint/2010/main" val="1050847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r>
              <a:rPr lang="ro-RO" sz="3200" b="1" dirty="0"/>
              <a:t>Defecțiuni frecvente ale sistemului electric</a:t>
            </a:r>
          </a:p>
          <a:p>
            <a:endParaRPr lang="ro-RO" sz="3200" b="1" dirty="0"/>
          </a:p>
          <a:p>
            <a:pPr marL="457200" indent="-457200" algn="just">
              <a:buAutoNum type="arabicPeriod"/>
            </a:pPr>
            <a:r>
              <a:rPr lang="ro-RO" dirty="0"/>
              <a:t>Descărcarea acumulatorului.</a:t>
            </a:r>
          </a:p>
          <a:p>
            <a:pPr algn="just"/>
            <a:r>
              <a:rPr lang="ro-RO" dirty="0"/>
              <a:t>	Cauze: </a:t>
            </a:r>
          </a:p>
          <a:p>
            <a:pPr marL="342900" indent="-342900" algn="just">
              <a:buFont typeface="Arial" panose="020B0604020202020204" pitchFamily="34" charset="0"/>
              <a:buChar char="•"/>
            </a:pPr>
            <a:r>
              <a:rPr lang="ro-RO" dirty="0"/>
              <a:t>acumulatorul s-a defectat din cauza folosirii îndelungate, caz în care se înlocuiește.</a:t>
            </a:r>
          </a:p>
          <a:p>
            <a:pPr marL="457200" indent="-457200" algn="just">
              <a:buAutoNum type="arabicPeriod" startAt="2"/>
            </a:pPr>
            <a:r>
              <a:rPr lang="ro-RO" dirty="0"/>
              <a:t>Alternatorul nu mai furnizează curent pentru încărcarea acumulatorului. (martor specific aprins în bord          ).  Remediere în service.</a:t>
            </a:r>
          </a:p>
          <a:p>
            <a:pPr marL="457200" indent="-457200" algn="just">
              <a:buAutoNum type="arabicPeriod" startAt="2"/>
            </a:pPr>
            <a:r>
              <a:rPr lang="ro-RO" dirty="0"/>
              <a:t>Releul regulator defect. Se aprinde același martor.</a:t>
            </a:r>
          </a:p>
          <a:p>
            <a:pPr marL="457200" indent="-457200" algn="just">
              <a:buAutoNum type="arabicPeriod" startAt="2"/>
            </a:pPr>
            <a:r>
              <a:rPr lang="ro-RO" dirty="0"/>
              <a:t>Ruperea curelei de accesorii.</a:t>
            </a:r>
          </a:p>
        </p:txBody>
      </p:sp>
      <p:pic>
        <p:nvPicPr>
          <p:cNvPr id="5" name="Imagine 4" descr="O imagine care conține interior, obiect, monitor, așezat&#10;&#10;Descriere generată automat">
            <a:extLst>
              <a:ext uri="{FF2B5EF4-FFF2-40B4-BE49-F238E27FC236}">
                <a16:creationId xmlns:a16="http://schemas.microsoft.com/office/drawing/2014/main" id="{562D1A5F-93B1-45F8-8550-187F008E3D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5756" y="3106862"/>
            <a:ext cx="362687" cy="381528"/>
          </a:xfrm>
          <a:prstGeom prst="rect">
            <a:avLst/>
          </a:prstGeom>
        </p:spPr>
      </p:pic>
    </p:spTree>
    <p:extLst>
      <p:ext uri="{BB962C8B-B14F-4D97-AF65-F5344CB8AC3E}">
        <p14:creationId xmlns:p14="http://schemas.microsoft.com/office/powerpoint/2010/main" val="23490276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r>
              <a:rPr lang="ro-RO" sz="3200" b="1" dirty="0"/>
              <a:t>Sistemul de frânare</a:t>
            </a:r>
          </a:p>
          <a:p>
            <a:pPr algn="just"/>
            <a:r>
              <a:rPr lang="ro-RO" b="1" u="sng" dirty="0"/>
              <a:t>Frâna de serviciu </a:t>
            </a:r>
            <a:r>
              <a:rPr lang="ro-RO" dirty="0"/>
              <a:t>acționează asupra tuturor roților vehiculului, caracteristicile ei fiind promptitudinea , eficiență şi fidelitate.</a:t>
            </a:r>
          </a:p>
          <a:p>
            <a:pPr algn="just"/>
            <a:r>
              <a:rPr lang="ro-RO" dirty="0"/>
              <a:t> </a:t>
            </a:r>
            <a:r>
              <a:rPr lang="ro-RO" b="1" u="sng" dirty="0"/>
              <a:t>Frâna de ajutor </a:t>
            </a:r>
            <a:r>
              <a:rPr lang="ro-RO" dirty="0"/>
              <a:t>(frâna de mână) se folosește pentru imobilizarea vehiculului oprit, acționând doar asupra roților din spate, în general. Este importantă eliberarea frânei de mână înainte de pornirea de pe loc.</a:t>
            </a:r>
          </a:p>
          <a:p>
            <a:pPr marL="342900" indent="-342900" algn="just">
              <a:buFont typeface="Arial" panose="020B0604020202020204" pitchFamily="34" charset="0"/>
              <a:buChar char="•"/>
            </a:pPr>
            <a:r>
              <a:rPr lang="ro-RO" dirty="0"/>
              <a:t>Sistem de frânare pe tamburi.</a:t>
            </a:r>
          </a:p>
          <a:p>
            <a:pPr marL="342900" indent="-342900" algn="just">
              <a:buFont typeface="Arial" panose="020B0604020202020204" pitchFamily="34" charset="0"/>
              <a:buChar char="•"/>
            </a:pPr>
            <a:endParaRPr lang="ro-RO" dirty="0"/>
          </a:p>
          <a:p>
            <a:pPr marL="342900" indent="-342900" algn="just">
              <a:buFont typeface="Arial" panose="020B0604020202020204" pitchFamily="34" charset="0"/>
              <a:buChar char="•"/>
            </a:pPr>
            <a:endParaRPr lang="ro-RO" dirty="0"/>
          </a:p>
          <a:p>
            <a:pPr marL="342900" indent="-342900" algn="just">
              <a:buFont typeface="Arial" panose="020B0604020202020204" pitchFamily="34" charset="0"/>
              <a:buChar char="•"/>
            </a:pPr>
            <a:endParaRPr lang="ro-RO" dirty="0"/>
          </a:p>
          <a:p>
            <a:pPr algn="just"/>
            <a:endParaRPr lang="ro-RO" dirty="0"/>
          </a:p>
          <a:p>
            <a:pPr marL="342900" indent="-342900" algn="just">
              <a:buFont typeface="Arial" panose="020B0604020202020204" pitchFamily="34" charset="0"/>
              <a:buChar char="•"/>
            </a:pPr>
            <a:r>
              <a:rPr lang="ro-RO" dirty="0"/>
              <a:t>Sistem de frânare pe discuri. </a:t>
            </a:r>
          </a:p>
        </p:txBody>
      </p:sp>
      <p:pic>
        <p:nvPicPr>
          <p:cNvPr id="4" name="Imagine 3">
            <a:extLst>
              <a:ext uri="{FF2B5EF4-FFF2-40B4-BE49-F238E27FC236}">
                <a16:creationId xmlns:a16="http://schemas.microsoft.com/office/drawing/2014/main" id="{81374713-C6B5-47E0-A57A-4DC511DF181E}"/>
              </a:ext>
            </a:extLst>
          </p:cNvPr>
          <p:cNvPicPr>
            <a:picLocks noChangeAspect="1"/>
          </p:cNvPicPr>
          <p:nvPr/>
        </p:nvPicPr>
        <p:blipFill>
          <a:blip r:embed="rId2"/>
          <a:stretch>
            <a:fillRect/>
          </a:stretch>
        </p:blipFill>
        <p:spPr>
          <a:xfrm>
            <a:off x="5080196" y="2375452"/>
            <a:ext cx="3668824" cy="2107095"/>
          </a:xfrm>
          <a:prstGeom prst="rect">
            <a:avLst/>
          </a:prstGeom>
        </p:spPr>
      </p:pic>
      <p:pic>
        <p:nvPicPr>
          <p:cNvPr id="5" name="Imagine 4">
            <a:extLst>
              <a:ext uri="{FF2B5EF4-FFF2-40B4-BE49-F238E27FC236}">
                <a16:creationId xmlns:a16="http://schemas.microsoft.com/office/drawing/2014/main" id="{50A8562E-0B3E-4984-8950-85F0FC30E561}"/>
              </a:ext>
            </a:extLst>
          </p:cNvPr>
          <p:cNvPicPr>
            <a:picLocks noChangeAspect="1"/>
          </p:cNvPicPr>
          <p:nvPr/>
        </p:nvPicPr>
        <p:blipFill>
          <a:blip r:embed="rId3"/>
          <a:stretch>
            <a:fillRect/>
          </a:stretch>
        </p:blipFill>
        <p:spPr>
          <a:xfrm>
            <a:off x="5431888" y="4522130"/>
            <a:ext cx="2994659" cy="2243104"/>
          </a:xfrm>
          <a:prstGeom prst="rect">
            <a:avLst/>
          </a:prstGeom>
        </p:spPr>
      </p:pic>
    </p:spTree>
    <p:extLst>
      <p:ext uri="{BB962C8B-B14F-4D97-AF65-F5344CB8AC3E}">
        <p14:creationId xmlns:p14="http://schemas.microsoft.com/office/powerpoint/2010/main" val="271062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pic>
        <p:nvPicPr>
          <p:cNvPr id="4" name="Imagine 3">
            <a:extLst>
              <a:ext uri="{FF2B5EF4-FFF2-40B4-BE49-F238E27FC236}">
                <a16:creationId xmlns:a16="http://schemas.microsoft.com/office/drawing/2014/main" id="{76F08123-9DBA-4C1F-B939-21D1540AA254}"/>
              </a:ext>
            </a:extLst>
          </p:cNvPr>
          <p:cNvPicPr>
            <a:picLocks noChangeAspect="1"/>
          </p:cNvPicPr>
          <p:nvPr/>
        </p:nvPicPr>
        <p:blipFill>
          <a:blip r:embed="rId2"/>
          <a:stretch>
            <a:fillRect/>
          </a:stretch>
        </p:blipFill>
        <p:spPr>
          <a:xfrm>
            <a:off x="2166425" y="355767"/>
            <a:ext cx="7906043" cy="6183138"/>
          </a:xfrm>
          <a:prstGeom prst="rect">
            <a:avLst/>
          </a:prstGeom>
        </p:spPr>
      </p:pic>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pPr algn="just"/>
            <a:r>
              <a:rPr lang="ro-RO" dirty="0"/>
              <a:t>Sistem</a:t>
            </a:r>
          </a:p>
          <a:p>
            <a:pPr algn="just"/>
            <a:r>
              <a:rPr lang="ro-RO" dirty="0"/>
              <a:t>Frânare</a:t>
            </a:r>
          </a:p>
        </p:txBody>
      </p:sp>
    </p:spTree>
    <p:extLst>
      <p:ext uri="{BB962C8B-B14F-4D97-AF65-F5344CB8AC3E}">
        <p14:creationId xmlns:p14="http://schemas.microsoft.com/office/powerpoint/2010/main" val="3464385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r>
              <a:rPr lang="ro-RO" sz="3200" b="1" dirty="0"/>
              <a:t> </a:t>
            </a:r>
          </a:p>
          <a:p>
            <a:r>
              <a:rPr lang="ro-RO" sz="3200" b="1" dirty="0"/>
              <a:t>Sistemul ABS</a:t>
            </a:r>
          </a:p>
          <a:p>
            <a:pPr marL="342900" indent="-342900" algn="just">
              <a:buFont typeface="Arial" panose="020B0604020202020204" pitchFamily="34" charset="0"/>
              <a:buChar char="•"/>
            </a:pPr>
            <a:r>
              <a:rPr lang="ro-RO" dirty="0"/>
              <a:t>ABS este denumirea prescurtata din germana - </a:t>
            </a:r>
            <a:r>
              <a:rPr lang="ro-RO" b="1" dirty="0" err="1"/>
              <a:t>Antiblockiersystem</a:t>
            </a:r>
            <a:r>
              <a:rPr lang="ro-RO" dirty="0"/>
              <a:t>, care se traduce prin </a:t>
            </a:r>
            <a:r>
              <a:rPr lang="ro-RO" b="1" dirty="0"/>
              <a:t>Sistem anti-blocare a frânei</a:t>
            </a:r>
            <a:r>
              <a:rPr lang="ro-RO" dirty="0"/>
              <a:t>.</a:t>
            </a:r>
          </a:p>
          <a:p>
            <a:pPr marL="342900" indent="-342900" algn="just">
              <a:buFont typeface="Arial" panose="020B0604020202020204" pitchFamily="34" charset="0"/>
              <a:buChar char="•"/>
            </a:pPr>
            <a:r>
              <a:rPr lang="ro-RO" dirty="0"/>
              <a:t>În cazul blocării roților la frânarea automobilului pot să apară următoarele neajunsuri: </a:t>
            </a:r>
          </a:p>
          <a:p>
            <a:pPr algn="just"/>
            <a:r>
              <a:rPr lang="ro-RO" dirty="0"/>
              <a:t>	- pierderea stabilității la blocarea roților punții spate; </a:t>
            </a:r>
          </a:p>
          <a:p>
            <a:pPr algn="just"/>
            <a:r>
              <a:rPr lang="ro-RO" dirty="0"/>
              <a:t>	- pierderea controlului direcției când se blochează roțile din față; </a:t>
            </a:r>
          </a:p>
          <a:p>
            <a:pPr algn="just"/>
            <a:r>
              <a:rPr lang="ro-RO" dirty="0"/>
              <a:t>	- creșterea spațiului de frânare, deoarece coeficientul de aderență la alunecarea roții este mai redus decât cazul în care roata se rotește. </a:t>
            </a:r>
          </a:p>
          <a:p>
            <a:pPr marL="342900" indent="-342900" algn="just">
              <a:buFont typeface="Arial" panose="020B0604020202020204" pitchFamily="34" charset="0"/>
              <a:buChar char="•"/>
            </a:pPr>
            <a:r>
              <a:rPr lang="ro-RO" dirty="0"/>
              <a:t>Pentru a mării eficacitatea frânării și a îmbunătății stabilitatea și maniabilitatea autovehiculelor se folosesc sisteme de control automat al frânării prin care se evită blocarea roților indiferent de momentul de frânare aplicat și de coeficientul de aderență.</a:t>
            </a:r>
          </a:p>
        </p:txBody>
      </p:sp>
    </p:spTree>
    <p:extLst>
      <p:ext uri="{BB962C8B-B14F-4D97-AF65-F5344CB8AC3E}">
        <p14:creationId xmlns:p14="http://schemas.microsoft.com/office/powerpoint/2010/main" val="3472454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r>
              <a:rPr lang="ro-RO" sz="3200" b="1" dirty="0"/>
              <a:t>Sistemul de direcție</a:t>
            </a:r>
          </a:p>
          <a:p>
            <a:pPr algn="just"/>
            <a:r>
              <a:rPr lang="ro-RO" dirty="0"/>
              <a:t> Servește la modificarea direcției de deplasare a automobilului. </a:t>
            </a:r>
          </a:p>
          <a:p>
            <a:pPr algn="just"/>
            <a:r>
              <a:rPr lang="ro-RO" dirty="0"/>
              <a:t>Schimbarea direcției de mers se obține prin schimbarea planului (bracarea) roților de direcție în raport cu planul longitudinal al autovehiculului.</a:t>
            </a:r>
          </a:p>
          <a:p>
            <a:pPr algn="just"/>
            <a:endParaRPr lang="ro-RO" dirty="0"/>
          </a:p>
        </p:txBody>
      </p:sp>
      <p:pic>
        <p:nvPicPr>
          <p:cNvPr id="6" name="Imagine 5">
            <a:extLst>
              <a:ext uri="{FF2B5EF4-FFF2-40B4-BE49-F238E27FC236}">
                <a16:creationId xmlns:a16="http://schemas.microsoft.com/office/drawing/2014/main" id="{2BC8B428-45A6-45C4-BAA5-76AFCFA9B2B3}"/>
              </a:ext>
            </a:extLst>
          </p:cNvPr>
          <p:cNvPicPr>
            <a:picLocks noChangeAspect="1"/>
          </p:cNvPicPr>
          <p:nvPr/>
        </p:nvPicPr>
        <p:blipFill>
          <a:blip r:embed="rId2"/>
          <a:stretch>
            <a:fillRect/>
          </a:stretch>
        </p:blipFill>
        <p:spPr>
          <a:xfrm>
            <a:off x="2408658" y="2089776"/>
            <a:ext cx="7454196" cy="4489928"/>
          </a:xfrm>
          <a:prstGeom prst="rect">
            <a:avLst/>
          </a:prstGeom>
        </p:spPr>
      </p:pic>
    </p:spTree>
    <p:extLst>
      <p:ext uri="{BB962C8B-B14F-4D97-AF65-F5344CB8AC3E}">
        <p14:creationId xmlns:p14="http://schemas.microsoft.com/office/powerpoint/2010/main" val="1881998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lnSpcReduction="10000"/>
          </a:bodyPr>
          <a:lstStyle/>
          <a:p>
            <a:r>
              <a:rPr lang="ro-RO" b="1" dirty="0"/>
              <a:t>Stabilizarea roților de direcție </a:t>
            </a:r>
            <a:endParaRPr lang="ro-RO" dirty="0"/>
          </a:p>
          <a:p>
            <a:pPr algn="just"/>
            <a:r>
              <a:rPr lang="ro-RO" b="1" dirty="0"/>
              <a:t>Unghiul de convergență - </a:t>
            </a:r>
            <a:r>
              <a:rPr lang="el-GR" b="1" dirty="0"/>
              <a:t>ρ </a:t>
            </a:r>
            <a:r>
              <a:rPr lang="ro-RO" dirty="0"/>
              <a:t>În funcție de tipul roții (</a:t>
            </a:r>
            <a:r>
              <a:rPr lang="ro-RO" dirty="0" err="1"/>
              <a:t>nemotoare</a:t>
            </a:r>
            <a:r>
              <a:rPr lang="ro-RO" dirty="0"/>
              <a:t> sau motoare) forța rezistentă sau de tracțiune generează un moment </a:t>
            </a:r>
            <a:r>
              <a:rPr lang="ro-RO" dirty="0" err="1"/>
              <a:t>faţă</a:t>
            </a:r>
            <a:r>
              <a:rPr lang="ro-RO" dirty="0"/>
              <a:t> de axa pivotului care tinde să deschidă sau să închide roțile. Unghiul de convergență compensează atât această deschidere cât şi cea datorată unghiului de cădere. </a:t>
            </a:r>
          </a:p>
          <a:p>
            <a:pPr algn="just"/>
            <a:endParaRPr lang="ro-RO" dirty="0"/>
          </a:p>
          <a:p>
            <a:pPr algn="just"/>
            <a:endParaRPr lang="ro-RO" dirty="0"/>
          </a:p>
          <a:p>
            <a:pPr algn="just"/>
            <a:endParaRPr lang="ro-RO" dirty="0"/>
          </a:p>
          <a:p>
            <a:pPr algn="just"/>
            <a:endParaRPr lang="ro-RO" dirty="0"/>
          </a:p>
          <a:p>
            <a:pPr algn="just"/>
            <a:endParaRPr lang="ro-RO" dirty="0"/>
          </a:p>
          <a:p>
            <a:pPr algn="just"/>
            <a:endParaRPr lang="ro-RO" dirty="0"/>
          </a:p>
          <a:p>
            <a:pPr algn="just"/>
            <a:endParaRPr lang="ro-RO" dirty="0"/>
          </a:p>
          <a:p>
            <a:pPr algn="just"/>
            <a:endParaRPr lang="ro-RO" dirty="0"/>
          </a:p>
          <a:p>
            <a:pPr algn="just"/>
            <a:endParaRPr lang="ro-RO" dirty="0"/>
          </a:p>
          <a:p>
            <a:pPr algn="just"/>
            <a:r>
              <a:rPr lang="ro-RO" dirty="0"/>
              <a:t>	</a:t>
            </a:r>
          </a:p>
          <a:p>
            <a:pPr algn="just"/>
            <a:r>
              <a:rPr lang="ro-RO" dirty="0"/>
              <a:t>	         Convergente                                                               Divergente</a:t>
            </a:r>
          </a:p>
        </p:txBody>
      </p:sp>
      <p:pic>
        <p:nvPicPr>
          <p:cNvPr id="5" name="Imagine 4">
            <a:extLst>
              <a:ext uri="{FF2B5EF4-FFF2-40B4-BE49-F238E27FC236}">
                <a16:creationId xmlns:a16="http://schemas.microsoft.com/office/drawing/2014/main" id="{387194D8-7118-4960-9A9C-1CDAF97C4E99}"/>
              </a:ext>
            </a:extLst>
          </p:cNvPr>
          <p:cNvPicPr>
            <a:picLocks noChangeAspect="1"/>
          </p:cNvPicPr>
          <p:nvPr/>
        </p:nvPicPr>
        <p:blipFill>
          <a:blip r:embed="rId2"/>
          <a:stretch>
            <a:fillRect/>
          </a:stretch>
        </p:blipFill>
        <p:spPr>
          <a:xfrm>
            <a:off x="6794698" y="2250235"/>
            <a:ext cx="3873302" cy="3417619"/>
          </a:xfrm>
          <a:prstGeom prst="rect">
            <a:avLst/>
          </a:prstGeom>
        </p:spPr>
      </p:pic>
      <p:pic>
        <p:nvPicPr>
          <p:cNvPr id="6" name="Imagine 5">
            <a:extLst>
              <a:ext uri="{FF2B5EF4-FFF2-40B4-BE49-F238E27FC236}">
                <a16:creationId xmlns:a16="http://schemas.microsoft.com/office/drawing/2014/main" id="{6874F7B5-840B-4093-A9E7-6CB0A4FE7140}"/>
              </a:ext>
            </a:extLst>
          </p:cNvPr>
          <p:cNvPicPr>
            <a:picLocks noChangeAspect="1"/>
          </p:cNvPicPr>
          <p:nvPr/>
        </p:nvPicPr>
        <p:blipFill>
          <a:blip r:embed="rId3"/>
          <a:stretch>
            <a:fillRect/>
          </a:stretch>
        </p:blipFill>
        <p:spPr>
          <a:xfrm>
            <a:off x="1116037" y="2292627"/>
            <a:ext cx="3873302" cy="3375227"/>
          </a:xfrm>
          <a:prstGeom prst="rect">
            <a:avLst/>
          </a:prstGeom>
        </p:spPr>
      </p:pic>
    </p:spTree>
    <p:extLst>
      <p:ext uri="{BB962C8B-B14F-4D97-AF65-F5344CB8AC3E}">
        <p14:creationId xmlns:p14="http://schemas.microsoft.com/office/powerpoint/2010/main" val="2209446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endParaRPr lang="ro-RO" dirty="0"/>
          </a:p>
          <a:p>
            <a:r>
              <a:rPr lang="ro-RO" b="1" dirty="0"/>
              <a:t>4. Stabilizarea roților de direcție </a:t>
            </a:r>
            <a:endParaRPr lang="ro-RO" dirty="0"/>
          </a:p>
          <a:p>
            <a:pPr algn="just"/>
            <a:r>
              <a:rPr lang="ro-RO" dirty="0"/>
              <a:t>Unghiul de cădere - </a:t>
            </a:r>
            <a:r>
              <a:rPr lang="el-GR" dirty="0"/>
              <a:t>α </a:t>
            </a:r>
            <a:r>
              <a:rPr lang="ro-RO" dirty="0"/>
              <a:t>Unghiul de cădere sau de </a:t>
            </a:r>
            <a:r>
              <a:rPr lang="ro-RO" dirty="0" err="1"/>
              <a:t>carosaj</a:t>
            </a:r>
            <a:r>
              <a:rPr lang="ro-RO" dirty="0"/>
              <a:t>, reprezintă înclinarea </a:t>
            </a:r>
            <a:r>
              <a:rPr lang="ro-RO" dirty="0" err="1"/>
              <a:t>roţii</a:t>
            </a:r>
            <a:r>
              <a:rPr lang="ro-RO" dirty="0"/>
              <a:t> </a:t>
            </a:r>
            <a:r>
              <a:rPr lang="ro-RO" dirty="0" err="1"/>
              <a:t>faţă</a:t>
            </a:r>
            <a:r>
              <a:rPr lang="ro-RO" dirty="0"/>
              <a:t> de planul longitudinal vertical. Acest unghi contribuie la stabilizarea </a:t>
            </a:r>
            <a:r>
              <a:rPr lang="ro-RO" dirty="0" err="1"/>
              <a:t>direcţiei</a:t>
            </a:r>
            <a:r>
              <a:rPr lang="ro-RO" dirty="0"/>
              <a:t>, împiedicând </a:t>
            </a:r>
            <a:r>
              <a:rPr lang="ro-RO" dirty="0" err="1"/>
              <a:t>tendinţa</a:t>
            </a:r>
            <a:r>
              <a:rPr lang="ro-RO" dirty="0"/>
              <a:t> </a:t>
            </a:r>
            <a:r>
              <a:rPr lang="ro-RO" dirty="0" err="1"/>
              <a:t>roţilor</a:t>
            </a:r>
            <a:r>
              <a:rPr lang="ro-RO" dirty="0"/>
              <a:t> de a oscila datorită jocului </a:t>
            </a:r>
            <a:r>
              <a:rPr lang="ro-RO" dirty="0" err="1"/>
              <a:t>rulmenţilor</a:t>
            </a:r>
            <a:r>
              <a:rPr lang="ro-RO" dirty="0"/>
              <a:t>. </a:t>
            </a:r>
          </a:p>
          <a:p>
            <a:endParaRPr lang="ro-RO" dirty="0"/>
          </a:p>
        </p:txBody>
      </p:sp>
      <p:pic>
        <p:nvPicPr>
          <p:cNvPr id="5" name="Imagine 4">
            <a:extLst>
              <a:ext uri="{FF2B5EF4-FFF2-40B4-BE49-F238E27FC236}">
                <a16:creationId xmlns:a16="http://schemas.microsoft.com/office/drawing/2014/main" id="{A3017716-7789-4A62-BB8E-8723DC248549}"/>
              </a:ext>
            </a:extLst>
          </p:cNvPr>
          <p:cNvPicPr>
            <a:picLocks noChangeAspect="1"/>
          </p:cNvPicPr>
          <p:nvPr/>
        </p:nvPicPr>
        <p:blipFill>
          <a:blip r:embed="rId2"/>
          <a:stretch>
            <a:fillRect/>
          </a:stretch>
        </p:blipFill>
        <p:spPr>
          <a:xfrm>
            <a:off x="1081140" y="2756220"/>
            <a:ext cx="3458381" cy="3043707"/>
          </a:xfrm>
          <a:prstGeom prst="rect">
            <a:avLst/>
          </a:prstGeom>
        </p:spPr>
      </p:pic>
      <p:pic>
        <p:nvPicPr>
          <p:cNvPr id="6" name="Imagine 5">
            <a:extLst>
              <a:ext uri="{FF2B5EF4-FFF2-40B4-BE49-F238E27FC236}">
                <a16:creationId xmlns:a16="http://schemas.microsoft.com/office/drawing/2014/main" id="{EF1263B7-9143-417F-989B-C6D6991DC011}"/>
              </a:ext>
            </a:extLst>
          </p:cNvPr>
          <p:cNvPicPr>
            <a:picLocks noChangeAspect="1"/>
          </p:cNvPicPr>
          <p:nvPr/>
        </p:nvPicPr>
        <p:blipFill>
          <a:blip r:embed="rId3"/>
          <a:stretch>
            <a:fillRect/>
          </a:stretch>
        </p:blipFill>
        <p:spPr>
          <a:xfrm>
            <a:off x="4687580" y="2756220"/>
            <a:ext cx="3704015" cy="2995274"/>
          </a:xfrm>
          <a:prstGeom prst="rect">
            <a:avLst/>
          </a:prstGeom>
        </p:spPr>
      </p:pic>
      <p:pic>
        <p:nvPicPr>
          <p:cNvPr id="7" name="Imagine 6">
            <a:extLst>
              <a:ext uri="{FF2B5EF4-FFF2-40B4-BE49-F238E27FC236}">
                <a16:creationId xmlns:a16="http://schemas.microsoft.com/office/drawing/2014/main" id="{33182D7C-03C1-434C-8D9F-0FDA9B8A39ED}"/>
              </a:ext>
            </a:extLst>
          </p:cNvPr>
          <p:cNvPicPr>
            <a:picLocks noChangeAspect="1"/>
          </p:cNvPicPr>
          <p:nvPr/>
        </p:nvPicPr>
        <p:blipFill>
          <a:blip r:embed="rId4"/>
          <a:stretch>
            <a:fillRect/>
          </a:stretch>
        </p:blipFill>
        <p:spPr>
          <a:xfrm>
            <a:off x="8539654" y="2787576"/>
            <a:ext cx="3241529" cy="2963917"/>
          </a:xfrm>
          <a:prstGeom prst="rect">
            <a:avLst/>
          </a:prstGeom>
        </p:spPr>
      </p:pic>
    </p:spTree>
    <p:extLst>
      <p:ext uri="{BB962C8B-B14F-4D97-AF65-F5344CB8AC3E}">
        <p14:creationId xmlns:p14="http://schemas.microsoft.com/office/powerpoint/2010/main" val="2640315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pic>
        <p:nvPicPr>
          <p:cNvPr id="4" name="Imagine 3">
            <a:extLst>
              <a:ext uri="{FF2B5EF4-FFF2-40B4-BE49-F238E27FC236}">
                <a16:creationId xmlns:a16="http://schemas.microsoft.com/office/drawing/2014/main" id="{E49603A7-8F6D-4A25-8A6E-2733D14C9B39}"/>
              </a:ext>
            </a:extLst>
          </p:cNvPr>
          <p:cNvPicPr>
            <a:picLocks noChangeAspect="1"/>
          </p:cNvPicPr>
          <p:nvPr/>
        </p:nvPicPr>
        <p:blipFill>
          <a:blip r:embed="rId2"/>
          <a:stretch>
            <a:fillRect/>
          </a:stretch>
        </p:blipFill>
        <p:spPr>
          <a:xfrm>
            <a:off x="2305049" y="666750"/>
            <a:ext cx="8090975" cy="5895434"/>
          </a:xfrm>
          <a:prstGeom prst="rect">
            <a:avLst/>
          </a:prstGeom>
        </p:spPr>
      </p:pic>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endParaRPr lang="ro-RO" dirty="0"/>
          </a:p>
        </p:txBody>
      </p:sp>
    </p:spTree>
    <p:extLst>
      <p:ext uri="{BB962C8B-B14F-4D97-AF65-F5344CB8AC3E}">
        <p14:creationId xmlns:p14="http://schemas.microsoft.com/office/powerpoint/2010/main" val="2240065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endParaRPr lang="ro-RO" dirty="0"/>
          </a:p>
        </p:txBody>
      </p:sp>
      <p:pic>
        <p:nvPicPr>
          <p:cNvPr id="6" name="Imagine 5">
            <a:extLst>
              <a:ext uri="{FF2B5EF4-FFF2-40B4-BE49-F238E27FC236}">
                <a16:creationId xmlns:a16="http://schemas.microsoft.com/office/drawing/2014/main" id="{38144BEF-AC20-4853-AE96-7E7EC6E4EA7A}"/>
              </a:ext>
            </a:extLst>
          </p:cNvPr>
          <p:cNvPicPr>
            <a:picLocks noChangeAspect="1"/>
          </p:cNvPicPr>
          <p:nvPr/>
        </p:nvPicPr>
        <p:blipFill>
          <a:blip r:embed="rId2"/>
          <a:stretch>
            <a:fillRect/>
          </a:stretch>
        </p:blipFill>
        <p:spPr>
          <a:xfrm>
            <a:off x="7042221" y="1239079"/>
            <a:ext cx="4424153" cy="4170610"/>
          </a:xfrm>
          <a:prstGeom prst="rect">
            <a:avLst/>
          </a:prstGeom>
        </p:spPr>
      </p:pic>
      <p:sp>
        <p:nvSpPr>
          <p:cNvPr id="7" name="Dreptunghi 6">
            <a:extLst>
              <a:ext uri="{FF2B5EF4-FFF2-40B4-BE49-F238E27FC236}">
                <a16:creationId xmlns:a16="http://schemas.microsoft.com/office/drawing/2014/main" id="{645291C8-E8E2-43D2-9CC4-FF54D4BAA7E5}"/>
              </a:ext>
            </a:extLst>
          </p:cNvPr>
          <p:cNvSpPr/>
          <p:nvPr/>
        </p:nvSpPr>
        <p:spPr>
          <a:xfrm>
            <a:off x="596348" y="1239078"/>
            <a:ext cx="6226483" cy="4154984"/>
          </a:xfrm>
          <a:prstGeom prst="rect">
            <a:avLst/>
          </a:prstGeom>
        </p:spPr>
        <p:txBody>
          <a:bodyPr wrap="square">
            <a:spAutoFit/>
          </a:bodyPr>
          <a:lstStyle/>
          <a:p>
            <a:pPr algn="just"/>
            <a:r>
              <a:rPr lang="ro-RO" sz="2400" dirty="0"/>
              <a:t>Virajul automobilului este corect, adică roțile rulează fără alunecare, când toate descriu cercuri concentrice în centrul de viraj O. Acest centru trebuie să se găsească la intersecția dintre prelungirea axei roților din spate şi a axelor fuzetelor celor două roți de direcție. Aceasta însemnă că în viraj, roțile de direcție nu sunt paralele ci înclinate (bracate) cu unghiuri diferite. Astfel unghiul de bracare al roții interioare este mai mare decât unghiul de bracare al roții exterioare.</a:t>
            </a:r>
          </a:p>
        </p:txBody>
      </p:sp>
    </p:spTree>
    <p:extLst>
      <p:ext uri="{BB962C8B-B14F-4D97-AF65-F5344CB8AC3E}">
        <p14:creationId xmlns:p14="http://schemas.microsoft.com/office/powerpoint/2010/main" val="1898376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94000"/>
          </a:schemeClr>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193F134-7107-4189-A8FB-D46ADC9B3C13}"/>
              </a:ext>
            </a:extLst>
          </p:cNvPr>
          <p:cNvSpPr>
            <a:spLocks noGrp="1"/>
          </p:cNvSpPr>
          <p:nvPr>
            <p:ph type="ctrTitle"/>
          </p:nvPr>
        </p:nvSpPr>
        <p:spPr>
          <a:xfrm>
            <a:off x="1524000" y="185531"/>
            <a:ext cx="9144000" cy="2107096"/>
          </a:xfrm>
        </p:spPr>
        <p:txBody>
          <a:bodyPr/>
          <a:lstStyle/>
          <a:p>
            <a:br>
              <a:rPr lang="ro-RO" dirty="0"/>
            </a:br>
            <a:endParaRPr lang="ro-RO" dirty="0"/>
          </a:p>
        </p:txBody>
      </p:sp>
      <p:pic>
        <p:nvPicPr>
          <p:cNvPr id="4" name="Imagine 3">
            <a:extLst>
              <a:ext uri="{FF2B5EF4-FFF2-40B4-BE49-F238E27FC236}">
                <a16:creationId xmlns:a16="http://schemas.microsoft.com/office/drawing/2014/main" id="{0A969910-7CFB-49F0-AD36-9DFFB1422DD9}"/>
              </a:ext>
            </a:extLst>
          </p:cNvPr>
          <p:cNvPicPr>
            <a:picLocks noChangeAspect="1"/>
          </p:cNvPicPr>
          <p:nvPr/>
        </p:nvPicPr>
        <p:blipFill>
          <a:blip r:embed="rId2"/>
          <a:stretch>
            <a:fillRect/>
          </a:stretch>
        </p:blipFill>
        <p:spPr>
          <a:xfrm>
            <a:off x="2411895" y="1736035"/>
            <a:ext cx="8593607" cy="4843669"/>
          </a:xfrm>
          <a:prstGeom prst="rect">
            <a:avLst/>
          </a:prstGeom>
        </p:spPr>
      </p:pic>
      <p:sp>
        <p:nvSpPr>
          <p:cNvPr id="3" name="Subtitlu 2">
            <a:extLst>
              <a:ext uri="{FF2B5EF4-FFF2-40B4-BE49-F238E27FC236}">
                <a16:creationId xmlns:a16="http://schemas.microsoft.com/office/drawing/2014/main" id="{B7874573-6A3B-4B9E-8727-2D0E21C34BDD}"/>
              </a:ext>
            </a:extLst>
          </p:cNvPr>
          <p:cNvSpPr>
            <a:spLocks noGrp="1"/>
          </p:cNvSpPr>
          <p:nvPr>
            <p:ph type="subTitle" idx="1"/>
          </p:nvPr>
        </p:nvSpPr>
        <p:spPr>
          <a:xfrm>
            <a:off x="410817" y="278296"/>
            <a:ext cx="11449879" cy="6394173"/>
          </a:xfrm>
        </p:spPr>
        <p:txBody>
          <a:bodyPr>
            <a:normAutofit/>
          </a:bodyPr>
          <a:lstStyle/>
          <a:p>
            <a:r>
              <a:rPr lang="ro-RO" sz="3200" b="1" dirty="0"/>
              <a:t>Cauciucurile </a:t>
            </a:r>
          </a:p>
          <a:p>
            <a:pPr marL="457200" indent="-457200" algn="l">
              <a:buAutoNum type="arabicPeriod"/>
            </a:pPr>
            <a:r>
              <a:rPr lang="ro-RO" dirty="0"/>
              <a:t>Cu cameră de aer</a:t>
            </a:r>
          </a:p>
          <a:p>
            <a:pPr marL="457200" indent="-457200" algn="l">
              <a:buAutoNum type="arabicPeriod"/>
            </a:pPr>
            <a:r>
              <a:rPr lang="ro-RO" dirty="0"/>
              <a:t>Fără cameră – </a:t>
            </a:r>
            <a:r>
              <a:rPr lang="ro-RO" dirty="0" err="1"/>
              <a:t>Tubeless</a:t>
            </a:r>
            <a:endParaRPr lang="ro-RO" dirty="0"/>
          </a:p>
          <a:p>
            <a:pPr algn="l"/>
            <a:endParaRPr lang="ro-RO" dirty="0"/>
          </a:p>
          <a:p>
            <a:pPr algn="l"/>
            <a:r>
              <a:rPr lang="ro-RO" dirty="0"/>
              <a:t>Presiunea </a:t>
            </a:r>
          </a:p>
          <a:p>
            <a:pPr algn="l"/>
            <a:r>
              <a:rPr lang="ro-RO" dirty="0"/>
              <a:t>în pneuri</a:t>
            </a:r>
          </a:p>
        </p:txBody>
      </p:sp>
    </p:spTree>
    <p:extLst>
      <p:ext uri="{BB962C8B-B14F-4D97-AF65-F5344CB8AC3E}">
        <p14:creationId xmlns:p14="http://schemas.microsoft.com/office/powerpoint/2010/main" val="135631274"/>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1213</TotalTime>
  <Words>2486</Words>
  <Application>Microsoft Office PowerPoint</Application>
  <PresentationFormat>Ecran lat</PresentationFormat>
  <Paragraphs>321</Paragraphs>
  <Slides>39</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39</vt:i4>
      </vt:variant>
    </vt:vector>
  </HeadingPairs>
  <TitlesOfParts>
    <vt:vector size="44" baseType="lpstr">
      <vt:lpstr>Arial</vt:lpstr>
      <vt:lpstr>Calibri</vt:lpstr>
      <vt:lpstr>Calibri Light</vt:lpstr>
      <vt:lpstr>Wingdings</vt:lpstr>
      <vt:lpstr>Temă Office</vt:lpstr>
      <vt:lpstr>LECȚIA 5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LECȚIA 5 </dc:title>
  <dc:creator>Gabriel</dc:creator>
  <cp:lastModifiedBy>Gabriel</cp:lastModifiedBy>
  <cp:revision>45</cp:revision>
  <dcterms:created xsi:type="dcterms:W3CDTF">2020-05-06T05:56:01Z</dcterms:created>
  <dcterms:modified xsi:type="dcterms:W3CDTF">2020-05-08T18:33:00Z</dcterms:modified>
</cp:coreProperties>
</file>